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727" r:id="rId2"/>
    <p:sldId id="650" r:id="rId3"/>
    <p:sldId id="649" r:id="rId4"/>
    <p:sldId id="646" r:id="rId5"/>
    <p:sldId id="645" r:id="rId6"/>
    <p:sldId id="647" r:id="rId7"/>
    <p:sldId id="648" r:id="rId8"/>
    <p:sldId id="733" r:id="rId9"/>
    <p:sldId id="654" r:id="rId10"/>
    <p:sldId id="655" r:id="rId11"/>
    <p:sldId id="653" r:id="rId12"/>
    <p:sldId id="714" r:id="rId13"/>
    <p:sldId id="711" r:id="rId14"/>
    <p:sldId id="712" r:id="rId15"/>
    <p:sldId id="713" r:id="rId16"/>
    <p:sldId id="715" r:id="rId17"/>
    <p:sldId id="716" r:id="rId18"/>
    <p:sldId id="717" r:id="rId19"/>
    <p:sldId id="718" r:id="rId20"/>
    <p:sldId id="719" r:id="rId21"/>
    <p:sldId id="720" r:id="rId22"/>
    <p:sldId id="721" r:id="rId23"/>
    <p:sldId id="722" r:id="rId24"/>
    <p:sldId id="723" r:id="rId25"/>
    <p:sldId id="724" r:id="rId26"/>
    <p:sldId id="725" r:id="rId27"/>
    <p:sldId id="726" r:id="rId28"/>
    <p:sldId id="728" r:id="rId29"/>
    <p:sldId id="730" r:id="rId30"/>
    <p:sldId id="73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943120"/>
    <a:srgbClr val="F29C5C"/>
    <a:srgbClr val="F08A3E"/>
    <a:srgbClr val="FFDB69"/>
    <a:srgbClr val="FAFBCD"/>
    <a:srgbClr val="F1765D"/>
    <a:srgbClr val="ED8961"/>
    <a:srgbClr val="CCB982"/>
    <a:srgbClr val="8A0000"/>
    <a:srgbClr val="836F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3" autoAdjust="0"/>
    <p:restoredTop sz="94713" autoAdjust="0"/>
  </p:normalViewPr>
  <p:slideViewPr>
    <p:cSldViewPr>
      <p:cViewPr>
        <p:scale>
          <a:sx n="91" d="100"/>
          <a:sy n="91" d="100"/>
        </p:scale>
        <p:origin x="-156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2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CB76-56BB-4EB4-A338-0EE2C2FA80BB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4237-CED3-4C25-8496-09D16A560A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7B462C-C5DB-479E-8C2F-1A3108026928}" type="datetimeFigureOut">
              <a:rPr lang="en-US" smtClean="0"/>
              <a:pPr/>
              <a:t>10/6/2021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FA93EB-CB7F-4CF6-A717-3A4AC146F9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86000"/>
            <a:ext cx="4171950" cy="417195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5" name="Rectangle 233"/>
          <p:cNvSpPr>
            <a:spLocks noChangeArrowheads="1"/>
          </p:cNvSpPr>
          <p:nvPr/>
        </p:nvSpPr>
        <p:spPr bwMode="auto">
          <a:xfrm>
            <a:off x="0" y="321618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accine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dverse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vent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eporting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ystem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Analysis of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adverse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event reports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after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Covid-19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vaccination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7620000" y="6342534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152400" y="44095"/>
            <a:ext cx="6934200" cy="892552"/>
          </a:xfrm>
          <a:prstGeom prst="rect">
            <a:avLst/>
          </a:prstGeom>
          <a:solidFill>
            <a:schemeClr val="accent2">
              <a:alpha val="39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CDC/FDA study on Covid-19 vaccination during pregnancy was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deceptive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152400" y="5897805"/>
            <a:ext cx="7543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Only 127 women were vaccinated early enough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to have a spontaneous abortion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(104/127 = 81.9%)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" name="Picture 9" descr="pregnan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228600"/>
            <a:ext cx="1594402" cy="10668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Shima paper, Tabl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6400"/>
            <a:ext cx="6968564" cy="403860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304800" y="2895600"/>
            <a:ext cx="64008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953000" y="2514600"/>
            <a:ext cx="685800" cy="30480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33"/>
          <p:cNvSpPr>
            <a:spLocks noChangeArrowheads="1"/>
          </p:cNvSpPr>
          <p:nvPr/>
        </p:nvSpPr>
        <p:spPr bwMode="auto">
          <a:xfrm>
            <a:off x="7086600" y="1562844"/>
            <a:ext cx="2057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There were 104 spontaneous abortions out of 827 vaccinated pregnant women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(12.6%)</a:t>
            </a:r>
          </a:p>
        </p:txBody>
      </p:sp>
      <p:sp>
        <p:nvSpPr>
          <p:cNvPr id="26" name="Rectangle 233"/>
          <p:cNvSpPr>
            <a:spLocks noChangeArrowheads="1"/>
          </p:cNvSpPr>
          <p:nvPr/>
        </p:nvSpPr>
        <p:spPr bwMode="auto">
          <a:xfrm>
            <a:off x="1524000" y="1066800"/>
            <a:ext cx="403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Table 4 tells the full story.</a:t>
            </a:r>
          </a:p>
        </p:txBody>
      </p:sp>
      <p:sp>
        <p:nvSpPr>
          <p:cNvPr id="27" name="Rectangle 233"/>
          <p:cNvSpPr>
            <a:spLocks noChangeArrowheads="1"/>
          </p:cNvSpPr>
          <p:nvPr/>
        </p:nvSpPr>
        <p:spPr bwMode="auto">
          <a:xfrm>
            <a:off x="7086600" y="4024684"/>
            <a:ext cx="205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But 700 of these women were not vaccinated until the third trimester.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5334000"/>
            <a:ext cx="6858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5181600"/>
            <a:ext cx="4495800" cy="2286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152400" y="197983"/>
            <a:ext cx="7924800" cy="584775"/>
          </a:xfrm>
          <a:prstGeom prst="rect">
            <a:avLst/>
          </a:prstGeom>
          <a:solidFill>
            <a:schemeClr val="accent2">
              <a:alpha val="39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CDC, FDA, and WHO are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non-Transparent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3886200" y="2285256"/>
            <a:ext cx="5105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The CDC, FDA, and WHO 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control all of the data</a:t>
            </a:r>
            <a:r>
              <a:rPr lang="en-US" sz="2800" b="1" i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b="1" dirty="0" smtClean="0">
              <a:solidFill>
                <a:schemeClr val="accent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We the People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MUST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have access to all of the data.</a:t>
            </a:r>
          </a:p>
        </p:txBody>
      </p:sp>
      <p:pic>
        <p:nvPicPr>
          <p:cNvPr id="13" name="Picture 12" descr="Needle1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rot="21051352" flipH="1">
            <a:off x="7492568" y="262071"/>
            <a:ext cx="1521102" cy="1761859"/>
          </a:xfrm>
          <a:prstGeom prst="rect">
            <a:avLst/>
          </a:prstGeom>
        </p:spPr>
      </p:pic>
      <p:pic>
        <p:nvPicPr>
          <p:cNvPr id="18" name="Picture 17" descr="Puppete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914400"/>
            <a:ext cx="3509963" cy="350996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7" name="Rectangle 233"/>
          <p:cNvSpPr>
            <a:spLocks noChangeArrowheads="1"/>
          </p:cNvSpPr>
          <p:nvPr/>
        </p:nvSpPr>
        <p:spPr bwMode="auto">
          <a:xfrm>
            <a:off x="533400" y="4796195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Independent researchers and scientists must demand 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complete transparency 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and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access to </a:t>
            </a:r>
            <a:r>
              <a:rPr lang="en-US" sz="2800" b="1" i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all safety and efficacy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7239000" y="6396335"/>
            <a:ext cx="19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2021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 descr="SIDS paper,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8799723" cy="342900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7620000" y="6414701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8839200" cy="461665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Miller NZ, Vaccines and Sudden Infant Deaths (2021 study)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860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2605 infant deaths reported to VAERS from 1990-2019, 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58% clustered within 3 days post-vaccination.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762000"/>
            <a:ext cx="3200400" cy="1323439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Miller NZ.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Vaccines and sudden infant death: an analysis of the VAERS database 1990-2019 and review of the medical literature.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Tox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Rep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2021; 8: 1324-1335.</a:t>
            </a:r>
          </a:p>
        </p:txBody>
      </p:sp>
      <p:pic>
        <p:nvPicPr>
          <p:cNvPr id="8" name="Picture 7" descr="Table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761999"/>
            <a:ext cx="5197738" cy="361022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2400" y="44196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78% of infant deaths reported to VAERS clustered within 7 days post-vaccination.</a:t>
            </a:r>
          </a:p>
          <a:p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analysis confirms that infant deaths tend to occur in temporal proximity to vaccine administration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statistically significant finding (p &lt; 0.00001).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62400" y="1828800"/>
            <a:ext cx="4495800" cy="22860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62400" y="2514600"/>
            <a:ext cx="4495800" cy="22860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 descr="Tabl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7958749" cy="594360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7239000" cy="461665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 Report by Vaccine Manufacturer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905000"/>
            <a:ext cx="2133600" cy="251460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562600" y="4114800"/>
            <a:ext cx="1676400" cy="30480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1828800"/>
            <a:ext cx="8229600" cy="3477875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97% of sudden infant deaths occurred in the first 10 days. </a:t>
            </a:r>
          </a:p>
          <a:p>
            <a:pPr algn="ctr"/>
            <a:endParaRPr lang="en-US" sz="4400" b="1" dirty="0" smtClean="0">
              <a:ln w="31550" cmpd="sng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Just 3% occurred </a:t>
            </a:r>
          </a:p>
          <a:p>
            <a:pPr algn="ctr"/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cs typeface="Arial" pitchFamily="34" charset="0"/>
              </a:rPr>
              <a:t>in the next 10 days</a:t>
            </a:r>
            <a:endParaRPr lang="en-US" sz="4400" b="1" cap="none" spc="0" dirty="0">
              <a:ln w="31550" cmpd="sng">
                <a:noFill/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1" descr="Tabl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52400"/>
            <a:ext cx="5029200" cy="6357580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13" name="Picture 12" descr="Needle1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819400" y="1447800"/>
            <a:ext cx="927432" cy="1250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2362200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Seven studies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two confidential reports confirm that sudden infant deaths in vaccinated babies tend to cluster in the early post-vaccination period, suggestive of a causal association.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3657600" cy="1938992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Vaccines and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Sudden Infant Deaths: 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Comparison</a:t>
            </a:r>
          </a:p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of Studies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14800" y="3200400"/>
            <a:ext cx="4495800" cy="22860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233"/>
          <p:cNvSpPr>
            <a:spLocks noChangeArrowheads="1"/>
          </p:cNvSpPr>
          <p:nvPr/>
        </p:nvSpPr>
        <p:spPr bwMode="auto">
          <a:xfrm>
            <a:off x="4343400" y="1074007"/>
            <a:ext cx="4800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Hooker BS and Miller NZ (2021)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Hooker BS and Miller NZ (2020)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Lyons-Weiler J and Thomas P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(2020)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[Retracted]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Mawson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AR, et al. (2017)</a:t>
            </a:r>
          </a:p>
        </p:txBody>
      </p:sp>
      <p:pic>
        <p:nvPicPr>
          <p:cNvPr id="8" name="Picture 7" descr="Hooker-Miller (202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4191000" cy="152020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 descr="Mawson 2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477484"/>
            <a:ext cx="4191000" cy="13805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0" name="Picture 9" descr="Lyons-Weiler &amp; Thomas 20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62400"/>
            <a:ext cx="4191000" cy="143628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52400" y="1"/>
            <a:ext cx="8839200" cy="646331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Peer-Reviewed </a:t>
            </a:r>
            <a:r>
              <a:rPr lang="en-US" sz="24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Vaccinated vs. Unvaccinated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Studies</a:t>
            </a:r>
          </a:p>
        </p:txBody>
      </p:sp>
      <p:pic>
        <p:nvPicPr>
          <p:cNvPr id="7" name="Picture 6" descr="Hooker-Miller 2 (small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85800"/>
            <a:ext cx="4191000" cy="159548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4" descr="Hooker-Miller 2, abstra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732721" cy="544898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Hooker-Miller, Vaccinated vs. Unvaccinated (2021 study)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 descr="Table5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05000"/>
            <a:ext cx="8817497" cy="210464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Rectangle 234"/>
          <p:cNvSpPr>
            <a:spLocks noChangeArrowheads="1"/>
          </p:cNvSpPr>
          <p:nvPr/>
        </p:nvSpPr>
        <p:spPr bwMode="auto">
          <a:xfrm>
            <a:off x="7010400" y="4007822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p-values are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highly significant.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3716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Table 5. Fully vaccinated children vs. unvaccinated children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Hooker-Miller, Vaccinated vs. Unvaccinated (2021 study)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953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Vaccinated children were significantly more likely than unvaccinated children to develop adverse health conditions.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34"/>
          <p:cNvSpPr>
            <a:spLocks noChangeArrowheads="1"/>
          </p:cNvSpPr>
          <p:nvPr/>
        </p:nvSpPr>
        <p:spPr bwMode="auto">
          <a:xfrm>
            <a:off x="7010400" y="4236422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All p-values are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highly significant.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Table 8. Vaccinated children vs. unvaccinated children, </a:t>
            </a:r>
            <a:r>
              <a:rPr lang="en-US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with diagnoses confirmed from electronic medical records</a:t>
            </a:r>
            <a:endParaRPr lang="en-US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Hooker-Miller, Vaccinated vs. Unvaccinated (2021 study)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181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Vaccinated children were significantly more likely than unvaccinated children to develop adverse health conditions.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Table8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981200"/>
            <a:ext cx="8839201" cy="225092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0" y="0"/>
            <a:ext cx="5486400" cy="954107"/>
          </a:xfrm>
          <a:prstGeom prst="rect">
            <a:avLst/>
          </a:prstGeom>
          <a:solidFill>
            <a:schemeClr val="accent2">
              <a:alpha val="3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CDC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FDA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analyze VAERS for safety signals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228600" y="2155447"/>
            <a:ext cx="5562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CDC recently analyzed VAERS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assess reports of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myopericarditis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following vaccination.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FDA analyzed VAERS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to determine the onset interval of thrombocytopenia (ITP) following MMR vaccination. </a:t>
            </a:r>
          </a:p>
        </p:txBody>
      </p:sp>
      <p:sp>
        <p:nvSpPr>
          <p:cNvPr id="7" name="Rectangle 233"/>
          <p:cNvSpPr>
            <a:spLocks noChangeArrowheads="1"/>
          </p:cNvSpPr>
          <p:nvPr/>
        </p:nvSpPr>
        <p:spPr bwMode="auto">
          <a:xfrm>
            <a:off x="152400" y="11811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VAERS is an important vaccine safety assessment tool. In fact…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447800"/>
            <a:ext cx="2819400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J.R. Su, M.M. McNeil, K.J. Welsh, et al. </a:t>
            </a:r>
            <a:r>
              <a:rPr lang="en-US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Myopericarditis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after vaccination, vaccine adverse event reporting system (VAERS), 1990–2018.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Vaccine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39 (2021) 839–845.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657600"/>
            <a:ext cx="2590800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S.K.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Winiecki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Adverse Event Reporting: VAERS and WONDER.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Center for Biologics Evaluation and Research, U.S. Food and Drug Administration, 2012.</a:t>
            </a:r>
          </a:p>
        </p:txBody>
      </p:sp>
      <p:sp>
        <p:nvSpPr>
          <p:cNvPr id="12" name="Rectangle 233"/>
          <p:cNvSpPr>
            <a:spLocks noChangeArrowheads="1"/>
          </p:cNvSpPr>
          <p:nvPr/>
        </p:nvSpPr>
        <p:spPr bwMode="auto">
          <a:xfrm>
            <a:off x="228600" y="542925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CDC’s and FDA’s use of the VAERS database is evidence that </a:t>
            </a:r>
            <a:r>
              <a:rPr lang="en-US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VAERS is a valid and credible resource</a:t>
            </a: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srgbClr val="0070C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80214" y="1066800"/>
            <a:ext cx="265085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vantGarde Bk BT" pitchFamily="34" charset="0"/>
                <a:cs typeface="Arial" pitchFamily="34" charset="0"/>
              </a:rPr>
              <a:t>CDC study using VAERS</a:t>
            </a:r>
            <a:endParaRPr lang="en-US" b="1" cap="none" spc="0" dirty="0">
              <a:ln w="31550" cmpd="sng">
                <a:noFill/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48400" y="3276600"/>
            <a:ext cx="25908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vantGarde Bk BT" pitchFamily="34" charset="0"/>
                <a:cs typeface="Arial" pitchFamily="34" charset="0"/>
              </a:rPr>
              <a:t>FDA study using VAERS</a:t>
            </a:r>
            <a:endParaRPr lang="en-US" b="1" cap="none" spc="0" dirty="0">
              <a:ln w="31550" cmpd="sng">
                <a:noFill/>
                <a:prstDash val="solid"/>
              </a:ln>
              <a:solidFill>
                <a:srgbClr val="C0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vantGarde Bk BT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72200" y="152400"/>
            <a:ext cx="2514599" cy="707886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VAERS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144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Table 9. Relationships between vaccination and breastfeeding</a:t>
            </a:r>
            <a:endParaRPr lang="en-US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Hooker-Miller, Vaccinated vs. Unvaccinated (2021 study)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this analysis, children were placed into 4 groups.  </a:t>
            </a:r>
          </a:p>
          <a:p>
            <a:pPr>
              <a:lnSpc>
                <a:spcPts val="2400"/>
              </a:lnSpc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Children who were “Vaccinated &amp; Not Breastfed” had the worst health outcomes.</a:t>
            </a:r>
          </a:p>
          <a:p>
            <a:pPr>
              <a:lnSpc>
                <a:spcPts val="2400"/>
              </a:lnSpc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consistent linear increase was observed for allergies, autism, asthma, and ear infections. 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Table9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295400"/>
            <a:ext cx="8763000" cy="302009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Oval 12"/>
          <p:cNvSpPr/>
          <p:nvPr/>
        </p:nvSpPr>
        <p:spPr>
          <a:xfrm>
            <a:off x="2743200" y="2133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419600" y="2133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172200" y="2133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848600" y="2133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43200" y="24384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419600" y="24384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172200" y="24384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848600" y="24384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43200" y="30480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19600" y="30480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72200" y="30480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48600" y="30480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43200" y="3657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419600" y="3657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72200" y="3657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848600" y="3657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990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Table 10. Relationships between vaccination and birth delivery status</a:t>
            </a:r>
            <a:endParaRPr lang="en-US" sz="2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Hooker-Miller, Vaccinated vs. Unvaccinated (2021 study)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this analysis, children were placed into 4 groups.  </a:t>
            </a:r>
          </a:p>
          <a:p>
            <a:pPr>
              <a:lnSpc>
                <a:spcPts val="2400"/>
              </a:lnSpc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Children who were “Vaccinated &amp; Born via C-Section” had the worst health outcomes.</a:t>
            </a:r>
          </a:p>
          <a:p>
            <a:pPr>
              <a:lnSpc>
                <a:spcPts val="2400"/>
              </a:lnSpc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 consistent linear increase was observed for allergies, autism, and gastrointestinal disorders. 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Table10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447800"/>
            <a:ext cx="8763000" cy="285805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2743200" y="22860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19600" y="22860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72200" y="22860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848600" y="22860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43200" y="25908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19600" y="25908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72200" y="25908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848600" y="25908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43200" y="2895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419600" y="2895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172200" y="2895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48600" y="2895600"/>
            <a:ext cx="457200" cy="228600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839200" cy="461665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Hooker-Miller, Vaccinated vs. Unvaccinated (2020 study)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Abstract, Hooker-Miller #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762000"/>
            <a:ext cx="7086600" cy="576955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839200" cy="461665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Hooker-Miller, Vaccinated vs. Unvaccinated (2020 study)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tudy #1, Table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839200" cy="299352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52400" y="4953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Vaccinated children were significantly more likely than unvaccinated children to develop adverse health conditions.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668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Table 4. Vaccinated vs. unvaccinated children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839200" cy="461665"/>
          </a:xfrm>
          <a:prstGeom prst="rect">
            <a:avLst/>
          </a:prstGeom>
          <a:solidFill>
            <a:schemeClr val="bg2">
              <a:lumMod val="60000"/>
              <a:lumOff val="40000"/>
              <a:alpha val="5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Hooker-Miller, Vaccinated vs. Unvaccinated (2020 study)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9530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Vaccinated children were significantly more likely than unvaccinated children to develop adverse health conditions.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066800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Table 7. Quartile analysis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tudy #1, Table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038" y="1639862"/>
            <a:ext cx="8787562" cy="228694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839200" cy="830997"/>
          </a:xfrm>
          <a:prstGeom prst="rect">
            <a:avLst/>
          </a:prstGeom>
          <a:solidFill>
            <a:srgbClr val="7030A0">
              <a:alpha val="19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Lyons-Weiler &amp; Thomas, Vaccinated vs. Unvaccinated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(2020 study)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[Retracted]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yons-Weiler &amp; Thomas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620000" cy="261142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8" name="Rectangle 233"/>
          <p:cNvSpPr>
            <a:spLocks noChangeArrowheads="1"/>
          </p:cNvSpPr>
          <p:nvPr/>
        </p:nvSpPr>
        <p:spPr bwMode="auto">
          <a:xfrm>
            <a:off x="152400" y="3875735"/>
            <a:ext cx="8991600" cy="259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this study, vaccinated vs. unvaccinated children were assessed for billed office visits per adverse health outcome.</a:t>
            </a:r>
          </a:p>
          <a:p>
            <a:pPr>
              <a:lnSpc>
                <a:spcPts val="2200"/>
              </a:lnSpc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Overall, 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unvaccinated children were found to be healthier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 vaccinated children.</a:t>
            </a:r>
          </a:p>
          <a:p>
            <a:pPr>
              <a:lnSpc>
                <a:spcPts val="2200"/>
              </a:lnSpc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paper contains important findings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despite retraction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5105400" cy="954107"/>
          </a:xfrm>
          <a:prstGeom prst="rect">
            <a:avLst/>
          </a:prstGeom>
          <a:solidFill>
            <a:srgbClr val="92D050">
              <a:alpha val="50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“Anti-</a:t>
            </a:r>
            <a:r>
              <a:rPr lang="en-US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Vax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Studies are Being Targeted for Retraction</a:t>
            </a:r>
          </a:p>
        </p:txBody>
      </p:sp>
      <p:sp>
        <p:nvSpPr>
          <p:cNvPr id="5" name="Rectangle 233"/>
          <p:cNvSpPr>
            <a:spLocks noChangeArrowheads="1"/>
          </p:cNvSpPr>
          <p:nvPr/>
        </p:nvSpPr>
        <p:spPr bwMode="auto">
          <a:xfrm>
            <a:off x="152400" y="1452518"/>
            <a:ext cx="89916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Research that contradicts official positions may be suppressed through censorship, restricted access to funding, and by retraction of papers from scientific journals after publication.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24 retracted papers on vaccines, all of them discussed safety concerns. </a:t>
            </a:r>
            <a:r>
              <a:rPr lang="en-US" sz="2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None of the retracted papers had positive findings supporting vaccine safety.</a:t>
            </a:r>
            <a:endParaRPr lang="en-US" sz="2200" b="1" i="1" dirty="0" smtClean="0">
              <a:solidFill>
                <a:srgbClr val="C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Anonymous complaints by proxies of the pharmaceutical industry pressure editors of scientific journals to retract papers that challenge pro-vaccine views.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Retracting valid papers that challenge prevailing ideas is unethical, undermines scientific integrity, narrows our world view, and threatens public health.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228600"/>
            <a:ext cx="3581400" cy="1077218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Elisha E,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Guetzkow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J, et al.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Retraction of scientific papers: the case of vaccine research.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Critical Public Health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2021; DOI: 10.1080/09581596.2021.1878109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839200" cy="461665"/>
          </a:xfrm>
          <a:prstGeom prst="rect">
            <a:avLst/>
          </a:prstGeom>
          <a:solidFill>
            <a:srgbClr val="FFC000">
              <a:alpha val="79000"/>
            </a:srgb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Mawson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et al., Vaccinated vs. Unvaccinated (2017 study)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Mawson 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914400"/>
            <a:ext cx="8817592" cy="290451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Rectangle 233"/>
          <p:cNvSpPr>
            <a:spLocks noChangeArrowheads="1"/>
          </p:cNvSpPr>
          <p:nvPr/>
        </p:nvSpPr>
        <p:spPr bwMode="auto">
          <a:xfrm>
            <a:off x="152400" y="4040420"/>
            <a:ext cx="8991600" cy="23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Vaccinated children were found to have significantly higher rates of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allergies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neurodevelopmental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disorders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 unvaccinated children.</a:t>
            </a:r>
          </a:p>
          <a:p>
            <a:pPr>
              <a:lnSpc>
                <a:spcPts val="2000"/>
              </a:lnSpc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Vaccinated children had higher rates of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learning disability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(OR = 5.2),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ADHD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(OR = 4.2), and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autism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(OR = 4.2).</a:t>
            </a:r>
            <a:endParaRPr lang="en-US" sz="22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943600" y="6581001"/>
            <a:ext cx="32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152400" y="93284"/>
            <a:ext cx="8839200" cy="830997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 scientists in the United States regularly engage in scientific misconduct that threatens the integrity of science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228600" y="3369134"/>
            <a:ext cx="861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Researchers surveyed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3,247 U.S. scientists 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funded by the </a:t>
            </a: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National Institutes of Health 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(NIH).</a:t>
            </a:r>
          </a:p>
          <a:p>
            <a:endParaRPr lang="en-US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33% admitted that they engaged in questionable scientific behavior during the previous 3 years. </a:t>
            </a:r>
          </a:p>
          <a:p>
            <a:endParaRPr lang="en-US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16% changed the design, methodology or results of a study due to pressure from a funding source.</a:t>
            </a:r>
          </a:p>
          <a:p>
            <a:endParaRPr lang="en-US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en-US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15% dropped data points from analyses.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990600"/>
            <a:ext cx="8839200" cy="3385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Martinson BC, Anderson MS, de 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Vries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R.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Scientists behaving badly.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Nature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2005 Jun 9; 435: 737-38.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1600200"/>
            <a:ext cx="6019800" cy="1477328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“Our findings reveal a range of questionable practices that are striking in their breadth and prevalence. U.S. scientists engage in a range of behaviors extending far beyond fabrication, falsification or plagiarism that can damage the integrity of science.”</a:t>
            </a:r>
            <a:endParaRPr lang="en-US" b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0" name="Picture 9" descr="NIH 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1600200" cy="156036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943600" y="6581001"/>
            <a:ext cx="32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1066800" y="84605"/>
            <a:ext cx="7010400" cy="461665"/>
          </a:xfrm>
          <a:prstGeom prst="rect">
            <a:avLst/>
          </a:prstGeom>
          <a:solidFill>
            <a:schemeClr val="accent1">
              <a:alpha val="3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published medical studies are false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152400" y="3570850"/>
            <a:ext cx="8991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Bias, which produces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false findings,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can occur from many factors, including choice of study design, manipulation in the analysis, or selective reporting of findings.</a:t>
            </a:r>
          </a:p>
          <a:p>
            <a:endParaRPr lang="en-US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Even large epidemiological studies may be false.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685800"/>
            <a:ext cx="5486400" cy="58477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Ioannidis JP. </a:t>
            </a:r>
            <a:r>
              <a:rPr lang="en-U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most published research findings are false. </a:t>
            </a:r>
            <a:r>
              <a:rPr lang="en-US" sz="16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PloS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Med 2005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Aug; 2(8): e124.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1447800"/>
            <a:ext cx="6172200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C00000"/>
                </a:solidFill>
              </a:rPr>
              <a:t>“For most study designs and settings, it is more likely for a research claim to be false than true.”</a:t>
            </a:r>
            <a:endParaRPr lang="en-US" b="1" i="1" dirty="0" smtClean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0" name="Picture 9" descr="Ioannid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838200"/>
            <a:ext cx="1611896" cy="173354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781800" y="2667000"/>
            <a:ext cx="236220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36F35"/>
                </a:solidFill>
                <a:latin typeface="Times New Roman" pitchFamily="18" charset="0"/>
                <a:cs typeface="Times New Roman" pitchFamily="18" charset="0"/>
              </a:rPr>
              <a:t>John Ioannidis, PhD</a:t>
            </a:r>
          </a:p>
        </p:txBody>
      </p:sp>
      <p:sp>
        <p:nvSpPr>
          <p:cNvPr id="13" name="Rectangle 233"/>
          <p:cNvSpPr>
            <a:spLocks noChangeArrowheads="1"/>
          </p:cNvSpPr>
          <p:nvPr/>
        </p:nvSpPr>
        <p:spPr bwMode="auto">
          <a:xfrm>
            <a:off x="152400" y="2407623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This paper demonstrates that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MOST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published research findings are false.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152400" y="121623"/>
            <a:ext cx="8839200" cy="707886"/>
          </a:xfrm>
          <a:prstGeom prst="rect">
            <a:avLst/>
          </a:prstGeom>
          <a:solidFill>
            <a:schemeClr val="accent2">
              <a:alpha val="3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*726,965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adverse events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after Covid-19 vaccination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1143000" y="4566047"/>
            <a:ext cx="6019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71,036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VAERS reports after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vaccination required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hospitalization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15,937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VAERS reports after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vaccination were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fatal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1143000"/>
          <a:ext cx="6858000" cy="3108960"/>
        </p:xfrm>
        <a:graphic>
          <a:graphicData uri="http://schemas.openxmlformats.org/drawingml/2006/table">
            <a:tbl>
              <a:tblPr/>
              <a:tblGrid>
                <a:gridCol w="2468880"/>
                <a:gridCol w="2194560"/>
                <a:gridCol w="2194560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Type of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Adverse Event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Total 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Reports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Percent </a:t>
                      </a: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of Total</a:t>
                      </a:r>
                      <a:endParaRPr lang="en-US" sz="100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914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Any Event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752,803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100%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914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Emergency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Room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85,321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11.3%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914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Hospitalization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71,036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9.4%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914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Disabled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22,342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3.0%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indent="9144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Death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15,937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2.1%</a:t>
                      </a:r>
                      <a:endParaRPr lang="en-US" sz="1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33"/>
          <p:cNvSpPr>
            <a:spLocks noChangeArrowheads="1"/>
          </p:cNvSpPr>
          <p:nvPr/>
        </p:nvSpPr>
        <p:spPr bwMode="auto">
          <a:xfrm>
            <a:off x="6934200" y="57531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obtained from VAERS through September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24,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2021.</a:t>
            </a:r>
          </a:p>
        </p:txBody>
      </p:sp>
      <p:sp>
        <p:nvSpPr>
          <p:cNvPr id="10" name="Oval 9"/>
          <p:cNvSpPr/>
          <p:nvPr/>
        </p:nvSpPr>
        <p:spPr>
          <a:xfrm>
            <a:off x="274320" y="2834640"/>
            <a:ext cx="8305800" cy="533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4800" y="3733800"/>
            <a:ext cx="8305800" cy="533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iller's Review (Front Cover), low-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3581400"/>
            <a:ext cx="1981200" cy="2943833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sp>
        <p:nvSpPr>
          <p:cNvPr id="13" name="Rectangle 233"/>
          <p:cNvSpPr>
            <a:spLocks noChangeArrowheads="1"/>
          </p:cNvSpPr>
          <p:nvPr/>
        </p:nvSpPr>
        <p:spPr bwMode="auto">
          <a:xfrm>
            <a:off x="0" y="367441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Paul Thomas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with Neil Miller,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October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2021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" name="Picture 14" descr="Paul Thomas bo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3657600"/>
            <a:ext cx="2258265" cy="2851662"/>
          </a:xfrm>
          <a:prstGeom prst="rect">
            <a:avLst/>
          </a:prstGeom>
          <a:ln w="15875">
            <a:solidFill>
              <a:schemeClr val="bg1"/>
            </a:solidFill>
          </a:ln>
        </p:spPr>
      </p:pic>
      <p:pic>
        <p:nvPicPr>
          <p:cNvPr id="5" name="Picture 4" descr="Neil Z Miller Good 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1295400"/>
            <a:ext cx="1561969" cy="135995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6" name="Picture 5" descr="DrPaulThoma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295400"/>
            <a:ext cx="1346200" cy="137581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152400" y="121623"/>
            <a:ext cx="8839200" cy="707886"/>
          </a:xfrm>
          <a:prstGeom prst="rect">
            <a:avLst/>
          </a:prstGeom>
          <a:solidFill>
            <a:schemeClr val="accent2">
              <a:alpha val="3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*71,036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hospitalizations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after Covid-19 vaccination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457200" y="4346689"/>
            <a:ext cx="769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36.9%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all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hospitalizations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reported to VAERS after Covid-19 vaccination occurred within 3 days.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49.3%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occurred within 7 days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066800"/>
          <a:ext cx="8092440" cy="2819400"/>
        </p:xfrm>
        <a:graphic>
          <a:graphicData uri="http://schemas.openxmlformats.org/drawingml/2006/table">
            <a:tbl>
              <a:tblPr/>
              <a:tblGrid>
                <a:gridCol w="2514600"/>
                <a:gridCol w="2286000"/>
                <a:gridCol w="3291840"/>
              </a:tblGrid>
              <a:tr h="635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Onset interval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Post-vaccination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Hospitalizations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(Cumulative)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Cumulative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%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of total events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Day of Vaccination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13,806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19.4%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Day 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26,228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36.9%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Day 7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35,029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49.3%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(Days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+)</a:t>
                      </a: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71,036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100%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33"/>
          <p:cNvSpPr>
            <a:spLocks noChangeArrowheads="1"/>
          </p:cNvSpPr>
          <p:nvPr/>
        </p:nvSpPr>
        <p:spPr bwMode="auto">
          <a:xfrm>
            <a:off x="6934200" y="57531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obtained from VAERS through September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24,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2021.</a:t>
            </a:r>
          </a:p>
        </p:txBody>
      </p:sp>
      <p:sp>
        <p:nvSpPr>
          <p:cNvPr id="8" name="Oval 7"/>
          <p:cNvSpPr/>
          <p:nvPr/>
        </p:nvSpPr>
        <p:spPr>
          <a:xfrm>
            <a:off x="6324600" y="2209800"/>
            <a:ext cx="1219200" cy="533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2667000"/>
            <a:ext cx="1219200" cy="533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5867400" y="6581001"/>
            <a:ext cx="3276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152400" y="121623"/>
            <a:ext cx="8839200" cy="707886"/>
          </a:xfrm>
          <a:prstGeom prst="rect">
            <a:avLst/>
          </a:prstGeom>
          <a:solidFill>
            <a:schemeClr val="accent2">
              <a:alpha val="3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15,937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deaths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after Covid-19 vaccination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457200" y="4349978"/>
            <a:ext cx="6781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33.1%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all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deaths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reported to VAERS after Covid-19 vaccination occurred within 3 days.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45.9%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occurred within 7 days. 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066800"/>
          <a:ext cx="8092440" cy="2819400"/>
        </p:xfrm>
        <a:graphic>
          <a:graphicData uri="http://schemas.openxmlformats.org/drawingml/2006/table">
            <a:tbl>
              <a:tblPr/>
              <a:tblGrid>
                <a:gridCol w="2514600"/>
                <a:gridCol w="2286000"/>
                <a:gridCol w="3291840"/>
              </a:tblGrid>
              <a:tr h="635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Onset interval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Post-vaccination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Deaths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(Cumulative)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Cumulative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%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of total events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Day of Vaccination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2094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13.1%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Day 3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5272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33.1%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Day 7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7314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45.9%</a:t>
                      </a:r>
                      <a:endParaRPr lang="en-US" sz="2000" b="0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Total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(Days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8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+)</a:t>
                      </a: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15,937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100%</a:t>
                      </a:r>
                      <a:endParaRPr lang="en-US" sz="2000" dirty="0">
                        <a:solidFill>
                          <a:srgbClr val="000000"/>
                        </a:solidFill>
                        <a:latin typeface="Palatino Linotype"/>
                        <a:ea typeface="SimSun"/>
                        <a:cs typeface="Times New Roman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233"/>
          <p:cNvSpPr>
            <a:spLocks noChangeArrowheads="1"/>
          </p:cNvSpPr>
          <p:nvPr/>
        </p:nvSpPr>
        <p:spPr bwMode="auto">
          <a:xfrm>
            <a:off x="6934200" y="57531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obtained from VAERS through September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24,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2021.</a:t>
            </a:r>
          </a:p>
        </p:txBody>
      </p:sp>
      <p:sp>
        <p:nvSpPr>
          <p:cNvPr id="8" name="Oval 7"/>
          <p:cNvSpPr/>
          <p:nvPr/>
        </p:nvSpPr>
        <p:spPr>
          <a:xfrm>
            <a:off x="6324600" y="2209800"/>
            <a:ext cx="1219200" cy="533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24600" y="2667000"/>
            <a:ext cx="1219200" cy="53340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7620000" y="639633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1371600" y="90845"/>
            <a:ext cx="6248400" cy="954107"/>
          </a:xfrm>
          <a:prstGeom prst="rect">
            <a:avLst/>
          </a:prstGeom>
          <a:solidFill>
            <a:schemeClr val="accent2">
              <a:alpha val="3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*Severity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select adverse events after Covid-19 vaccination,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per age group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381000" y="51435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2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Older age groups were the most likely to have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serious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adverse events after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Covid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vaccination. </a:t>
            </a:r>
          </a:p>
        </p:txBody>
      </p:sp>
      <p:sp>
        <p:nvSpPr>
          <p:cNvPr id="7" name="Rectangle 233"/>
          <p:cNvSpPr>
            <a:spLocks noChangeArrowheads="1"/>
          </p:cNvSpPr>
          <p:nvPr/>
        </p:nvSpPr>
        <p:spPr bwMode="auto">
          <a:xfrm>
            <a:off x="1447800" y="6519446"/>
            <a:ext cx="571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obtained from VAERS through September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24,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1219200"/>
          <a:ext cx="8252460" cy="3581400"/>
        </p:xfrm>
        <a:graphic>
          <a:graphicData uri="http://schemas.openxmlformats.org/drawingml/2006/table">
            <a:tbl>
              <a:tblPr/>
              <a:tblGrid>
                <a:gridCol w="990600"/>
                <a:gridCol w="2362200"/>
                <a:gridCol w="2613660"/>
                <a:gridCol w="2286000"/>
              </a:tblGrid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Age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Disabled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Total Reports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Hospitalized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Total Reports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Deaths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/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Total Reports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12-17</a:t>
                      </a: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.006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(122/21,839)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6.5%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1030/21,839)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.001 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28/21,839)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18-44</a:t>
                      </a: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2.2% (5203/232,975)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5.2% (12,128/232,975)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.002 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578/232,975)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45-64</a:t>
                      </a: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2.6%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5228/201,595)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6.9%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13,873/201,595)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.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009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1754/201,595)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65-74</a:t>
                      </a: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2.3% 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1970/85,088)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10.5%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8956/85,088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2.6% 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2217/85,088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75+</a:t>
                      </a:r>
                    </a:p>
                  </a:txBody>
                  <a:tcPr marL="45720" marR="45720" marT="9144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2.7%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1564/57,193)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20.7%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11,852/57,193)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9.4%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(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5354/57,193)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45720" marR="45720" marT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447800" y="3048000"/>
            <a:ext cx="640080" cy="17526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0" y="3581400"/>
            <a:ext cx="762000" cy="12192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800" y="3581400"/>
            <a:ext cx="685800" cy="12192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7620000" y="6396335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152400" y="152401"/>
            <a:ext cx="8839200" cy="707886"/>
          </a:xfrm>
          <a:prstGeom prst="rect">
            <a:avLst/>
          </a:prstGeom>
          <a:solidFill>
            <a:schemeClr val="accent2">
              <a:alpha val="39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*Severity</a:t>
            </a:r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Covid-19 vaccination in older age groups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33"/>
          <p:cNvSpPr>
            <a:spLocks noChangeArrowheads="1"/>
          </p:cNvSpPr>
          <p:nvPr/>
        </p:nvSpPr>
        <p:spPr bwMode="auto">
          <a:xfrm>
            <a:off x="1600200" y="6519446"/>
            <a:ext cx="5715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obtained from VAERS through September 17, 2021.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9200" y="1447800"/>
            <a:ext cx="6781800" cy="4154984"/>
          </a:xfrm>
          <a:prstGeom prst="rect">
            <a:avLst/>
          </a:prstGeom>
          <a:solidFill>
            <a:srgbClr val="F29C5C">
              <a:alpha val="68000"/>
            </a:srgbClr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Although the elderly are most at risk of serious harm from a </a:t>
            </a:r>
            <a:r>
              <a:rPr lang="en-US" sz="4400" b="1" cap="none" spc="0" dirty="0" err="1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latin typeface="+mj-lt"/>
              </a:rPr>
              <a:t>Covid</a:t>
            </a:r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latin typeface="+mj-lt"/>
              </a:rPr>
              <a:t> infection</a:t>
            </a:r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, the vaccine appears to be </a:t>
            </a:r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rgbClr val="C00000"/>
                </a:solidFill>
                <a:latin typeface="+mj-lt"/>
              </a:rPr>
              <a:t>especially dangerous</a:t>
            </a:r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chemeClr val="bg1"/>
                </a:solidFill>
                <a:latin typeface="+mj-lt"/>
              </a:rPr>
              <a:t> in elderly age groups.</a:t>
            </a:r>
            <a:endParaRPr lang="en-US" sz="4400" b="1" cap="none" spc="0" dirty="0">
              <a:ln w="31550" cmpd="sng">
                <a:noFill/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152400" y="6581001"/>
            <a:ext cx="2971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152400" y="198567"/>
            <a:ext cx="6858000" cy="461665"/>
          </a:xfrm>
          <a:prstGeom prst="rect">
            <a:avLst/>
          </a:prstGeom>
          <a:solidFill>
            <a:schemeClr val="accent2">
              <a:alpha val="39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Covid-19: Definition of “Fully Vaccinated”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152400" y="905333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eople are considered “fully vaccinated” 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weeks after their second dose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(in a 2-dose series) or </a:t>
            </a:r>
            <a:r>
              <a:rPr lang="en-US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weeks after their first dose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(when only 1 dose is required).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2514600"/>
            <a:ext cx="88392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Dose 1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1-14 days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15-28 days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Dose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weeks</a:t>
            </a:r>
          </a:p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15200" y="2590800"/>
            <a:ext cx="1447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Fully Vaccinated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7200" y="3200400"/>
            <a:ext cx="67056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67400" y="2590800"/>
            <a:ext cx="0" cy="457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86600" y="2590800"/>
            <a:ext cx="0" cy="457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52400" y="3810000"/>
            <a:ext cx="4876800" cy="9144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Dose 1      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weeks</a:t>
            </a:r>
          </a:p>
          <a:p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752600" y="3886200"/>
            <a:ext cx="0" cy="457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124200" y="3886200"/>
            <a:ext cx="0" cy="457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57200" y="4495800"/>
            <a:ext cx="2819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3352800" y="3886200"/>
            <a:ext cx="14478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Fully Vaccinated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233"/>
          <p:cNvSpPr>
            <a:spLocks noChangeArrowheads="1"/>
          </p:cNvSpPr>
          <p:nvPr/>
        </p:nvSpPr>
        <p:spPr bwMode="auto">
          <a:xfrm>
            <a:off x="152400" y="4953000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People are considered “unvaccinated” when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adverse events or cases of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Covid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occur during the 2-week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gap!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233"/>
          <p:cNvSpPr>
            <a:spLocks noChangeArrowheads="1"/>
          </p:cNvSpPr>
          <p:nvPr/>
        </p:nvSpPr>
        <p:spPr bwMode="auto">
          <a:xfrm>
            <a:off x="5257800" y="3709600"/>
            <a:ext cx="3733800" cy="2677656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When someone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catches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covid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is hospitalized or dies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during the 2-week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gap after vaccination, it is recorded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as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having occurred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in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unvaccinated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person!</a:t>
            </a:r>
            <a:endParaRPr lang="en-US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2" name="Picture 61" descr="Needle1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8001000" y="152400"/>
            <a:ext cx="546432" cy="716774"/>
          </a:xfrm>
          <a:prstGeom prst="rect">
            <a:avLst/>
          </a:prstGeom>
        </p:spPr>
      </p:pic>
      <p:pic>
        <p:nvPicPr>
          <p:cNvPr id="63" name="Picture 62" descr="Needle1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315200" y="152400"/>
            <a:ext cx="546432" cy="716774"/>
          </a:xfrm>
          <a:prstGeom prst="rect">
            <a:avLst/>
          </a:prstGeom>
        </p:spPr>
      </p:pic>
      <p:sp>
        <p:nvSpPr>
          <p:cNvPr id="20" name="Rectangle 234"/>
          <p:cNvSpPr>
            <a:spLocks noChangeArrowheads="1"/>
          </p:cNvSpPr>
          <p:nvPr/>
        </p:nvSpPr>
        <p:spPr bwMode="auto">
          <a:xfrm>
            <a:off x="6096000" y="6400800"/>
            <a:ext cx="2133600" cy="276999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MMWR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2021 Aug 27; 70(34)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752600" y="2590800"/>
            <a:ext cx="0" cy="457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24200" y="2590800"/>
            <a:ext cx="0" cy="457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5800" y="2590800"/>
            <a:ext cx="0" cy="457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34"/>
          <p:cNvSpPr>
            <a:spLocks noChangeArrowheads="1"/>
          </p:cNvSpPr>
          <p:nvPr/>
        </p:nvSpPr>
        <p:spPr bwMode="auto">
          <a:xfrm>
            <a:off x="1752600" y="2209800"/>
            <a:ext cx="13716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Unvaccinated</a:t>
            </a:r>
            <a:endParaRPr kumimoji="0" lang="en-US" sz="1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34"/>
          <p:cNvSpPr>
            <a:spLocks noChangeArrowheads="1"/>
          </p:cNvSpPr>
          <p:nvPr/>
        </p:nvSpPr>
        <p:spPr bwMode="auto">
          <a:xfrm>
            <a:off x="1752600" y="3505200"/>
            <a:ext cx="13716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Unvaccinated</a:t>
            </a:r>
            <a:endParaRPr kumimoji="0" lang="en-US" sz="1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34"/>
          <p:cNvSpPr>
            <a:spLocks noChangeArrowheads="1"/>
          </p:cNvSpPr>
          <p:nvPr/>
        </p:nvSpPr>
        <p:spPr bwMode="auto">
          <a:xfrm>
            <a:off x="3200400" y="2209800"/>
            <a:ext cx="3886200" cy="307777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Partially Vaccinated</a:t>
            </a:r>
            <a:endParaRPr kumimoji="0" lang="en-US" sz="14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38200" y="2209800"/>
            <a:ext cx="739140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31550" cmpd="sng">
                  <a:noFill/>
                  <a:prstDash val="solid"/>
                </a:ln>
                <a:latin typeface="+mj-lt"/>
              </a:rPr>
              <a:t>It is </a:t>
            </a:r>
          </a:p>
          <a:p>
            <a:pPr algn="ctr"/>
            <a:r>
              <a:rPr lang="en-US" sz="4400" b="1" cap="none" spc="0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latin typeface="+mj-lt"/>
              </a:rPr>
              <a:t>Scientific Fraud</a:t>
            </a:r>
          </a:p>
          <a:p>
            <a:pPr algn="ctr"/>
            <a:r>
              <a:rPr lang="en-US" sz="4400" b="1" dirty="0" smtClean="0">
                <a:ln w="31550" cmpd="sng">
                  <a:noFill/>
                  <a:prstDash val="solid"/>
                </a:ln>
                <a:latin typeface="+mj-lt"/>
              </a:rPr>
              <a:t>to </a:t>
            </a:r>
            <a:r>
              <a:rPr lang="en-US" sz="4400" b="1" dirty="0" smtClean="0">
                <a:ln w="31550" cmpd="sng">
                  <a:noFill/>
                  <a:prstDash val="solid"/>
                </a:ln>
                <a:latin typeface="+mj-lt"/>
              </a:rPr>
              <a:t>record a </a:t>
            </a:r>
            <a:r>
              <a:rPr lang="en-US" sz="4400" b="1" dirty="0" smtClean="0">
                <a:ln w="31550" cmpd="sng">
                  <a:noFill/>
                  <a:prstDash val="solid"/>
                </a:ln>
                <a:latin typeface="+mj-lt"/>
              </a:rPr>
              <a:t>vaccinated person </a:t>
            </a:r>
            <a:r>
              <a:rPr lang="en-US" sz="4400" b="1" dirty="0" smtClean="0">
                <a:ln w="31550" cmpd="sng">
                  <a:noFill/>
                  <a:prstDash val="solid"/>
                </a:ln>
                <a:latin typeface="+mj-lt"/>
              </a:rPr>
              <a:t>as </a:t>
            </a:r>
            <a:r>
              <a:rPr lang="en-US" sz="4400" b="1" dirty="0" smtClean="0">
                <a:ln w="31550" cmpd="sng">
                  <a:noFill/>
                  <a:prstDash val="solid"/>
                </a:ln>
                <a:latin typeface="+mj-lt"/>
              </a:rPr>
              <a:t>unvaccinated.</a:t>
            </a:r>
            <a:endParaRPr lang="en-US" sz="4400" b="1" cap="none" spc="0" dirty="0">
              <a:ln w="31550" cmpd="sng">
                <a:noFill/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4" grpId="0" animBg="1"/>
      <p:bldP spid="39" grpId="0" animBg="1"/>
      <p:bldP spid="59" grpId="0" animBg="1"/>
      <p:bldP spid="20" grpId="0" animBg="1"/>
      <p:bldP spid="26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Rectangle 234"/>
          <p:cNvSpPr>
            <a:spLocks noChangeArrowheads="1"/>
          </p:cNvSpPr>
          <p:nvPr/>
        </p:nvSpPr>
        <p:spPr bwMode="auto">
          <a:xfrm>
            <a:off x="7543800" y="6342534"/>
            <a:ext cx="160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Copyright © NZM. All Rights Reserved.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ectangle 233"/>
          <p:cNvSpPr>
            <a:spLocks noChangeArrowheads="1"/>
          </p:cNvSpPr>
          <p:nvPr/>
        </p:nvSpPr>
        <p:spPr bwMode="auto">
          <a:xfrm>
            <a:off x="381000" y="74872"/>
            <a:ext cx="7696200" cy="830997"/>
          </a:xfrm>
          <a:prstGeom prst="rect">
            <a:avLst/>
          </a:prstGeom>
          <a:solidFill>
            <a:schemeClr val="accent2">
              <a:alpha val="39000"/>
            </a:schemeClr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CDC &amp; FDA analyzed data on the safety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of Covid-19 vaccination during pregnancy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Rectangle 233"/>
          <p:cNvSpPr>
            <a:spLocks noChangeArrowheads="1"/>
          </p:cNvSpPr>
          <p:nvPr/>
        </p:nvSpPr>
        <p:spPr bwMode="auto">
          <a:xfrm>
            <a:off x="152400" y="4137022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●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The CDC &amp; FDA conducted a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safety study 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of 827 pregnant women who received a </a:t>
            </a:r>
            <a:r>
              <a:rPr lang="en-US" sz="2400" b="1" dirty="0" err="1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Covid</a:t>
            </a:r>
            <a:r>
              <a:rPr lang="en-US" sz="2400" b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vaccine.</a:t>
            </a:r>
          </a:p>
        </p:txBody>
      </p:sp>
      <p:pic>
        <p:nvPicPr>
          <p:cNvPr id="8" name="Picture 7" descr="Shima paper, 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143000"/>
            <a:ext cx="5365839" cy="2776728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0" name="Picture 9" descr="pregna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1752600"/>
            <a:ext cx="3188804" cy="21336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 descr="Needle1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 rot="21301073" flipH="1">
            <a:off x="8002345" y="196933"/>
            <a:ext cx="1084703" cy="1358732"/>
          </a:xfrm>
          <a:prstGeom prst="rect">
            <a:avLst/>
          </a:prstGeom>
        </p:spPr>
      </p:pic>
      <p:pic>
        <p:nvPicPr>
          <p:cNvPr id="14" name="Picture 13" descr="Shima paper, Conclus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5105400"/>
            <a:ext cx="6739128" cy="16002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381000" y="5334000"/>
            <a:ext cx="6629400" cy="45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33"/>
          <p:cNvSpPr>
            <a:spLocks noChangeArrowheads="1"/>
          </p:cNvSpPr>
          <p:nvPr/>
        </p:nvSpPr>
        <p:spPr bwMode="auto">
          <a:xfrm>
            <a:off x="7315200" y="51816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However…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543800" y="5791200"/>
            <a:ext cx="1219200" cy="0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20919</TotalTime>
  <Words>2111</Words>
  <Application>Microsoft Office PowerPoint</Application>
  <PresentationFormat>On-screen Show (4:3)</PresentationFormat>
  <Paragraphs>284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Overdosed Babies</dc:title>
  <dc:creator>NZM</dc:creator>
  <cp:lastModifiedBy>NZM--</cp:lastModifiedBy>
  <cp:revision>1662</cp:revision>
  <dcterms:created xsi:type="dcterms:W3CDTF">2010-03-16T14:27:45Z</dcterms:created>
  <dcterms:modified xsi:type="dcterms:W3CDTF">2021-10-06T18:28:29Z</dcterms:modified>
</cp:coreProperties>
</file>