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72" r:id="rId12"/>
    <p:sldId id="270" r:id="rId13"/>
    <p:sldId id="269" r:id="rId14"/>
    <p:sldId id="266" r:id="rId15"/>
    <p:sldId id="273" r:id="rId16"/>
    <p:sldId id="267" r:id="rId17"/>
    <p:sldId id="268" r:id="rId18"/>
    <p:sldId id="275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6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2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8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0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8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5DDC2DA-C94C-4AC3-931F-8B87482AF67D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CBB4FED-1D26-491D-B4BD-F5337D6B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82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citations?hl=en&amp;user=F2NvKeQAAAAJ&amp;view_op=list_works&amp;sortby=pubda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022202X15320558" TargetMode="External"/><Relationship Id="rId13" Type="http://schemas.openxmlformats.org/officeDocument/2006/relationships/hyperlink" Target="file:///C:\Users\Owner\Documents\Misc%20Non-Academic\Mathis%20Papers\Conspiracy\Health\ESR%20and%20UPS\The%20retinoic%20acid%20receptor-&#945;%20modulators%20ATRA%20and%20Ro415253%20reciprocally%20regulate%20human%20IL-5+%20Th2%20cell%20proliferation%20and%20cytokine%20expression" TargetMode="External"/><Relationship Id="rId3" Type="http://schemas.openxmlformats.org/officeDocument/2006/relationships/hyperlink" Target="https://www.scielo.br/scielo.php?script=sci_arttext&amp;pid=S0001-37652015005040677&amp;lng=en&amp;nrm=iso&amp;tlng=en" TargetMode="External"/><Relationship Id="rId7" Type="http://schemas.openxmlformats.org/officeDocument/2006/relationships/hyperlink" Target="https://www.dovepress.com/interleukin-8-in-gastrointestinal-inflammation-and-malignancy-inductio-peer-reviewed-fulltext-article-IJICMR" TargetMode="External"/><Relationship Id="rId12" Type="http://schemas.openxmlformats.org/officeDocument/2006/relationships/hyperlink" Target="https://www.mdpi.com/2073-4409/9/7/1591/htm" TargetMode="External"/><Relationship Id="rId2" Type="http://schemas.openxmlformats.org/officeDocument/2006/relationships/hyperlink" Target="https://www.hindawi.com/journals/omcl/2015/14026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3076739/" TargetMode="External"/><Relationship Id="rId11" Type="http://schemas.openxmlformats.org/officeDocument/2006/relationships/hyperlink" Target="https://www.nature.com/articles/tp201398" TargetMode="External"/><Relationship Id="rId5" Type="http://schemas.openxmlformats.org/officeDocument/2006/relationships/hyperlink" Target="https://www.ncbi.nlm.nih.gov/pmc/articles/PMC7459219/" TargetMode="External"/><Relationship Id="rId10" Type="http://schemas.openxmlformats.org/officeDocument/2006/relationships/hyperlink" Target="https://www.ncbi.nlm.nih.gov/pmc/articles/PMC3694789/" TargetMode="External"/><Relationship Id="rId4" Type="http://schemas.openxmlformats.org/officeDocument/2006/relationships/hyperlink" Target="https://www.fasebj.org/doi/abs/10.1096/fasebj.27.1_supplement.635.6" TargetMode="External"/><Relationship Id="rId9" Type="http://schemas.openxmlformats.org/officeDocument/2006/relationships/hyperlink" Target="https://academic.oup.com/ibdjournal/article-abstract/27/1/74/5848464" TargetMode="External"/><Relationship Id="rId14" Type="http://schemas.openxmlformats.org/officeDocument/2006/relationships/hyperlink" Target="https://www.sciencedirect.com/science/article/abs/pii/S001448270195412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md.com/a-to-z-guides/supplement-guide-vitamin-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utritiondata.self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s://ggenereux.blog/my-ebook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genereux.blog/2020/11/12/2020-community-survey-resul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nutritiondetective.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VitAandVaxx" TargetMode="External"/><Relationship Id="rId2" Type="http://schemas.openxmlformats.org/officeDocument/2006/relationships/hyperlink" Target="mailto:joshg99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axSuppression@gmail.com" TargetMode="External"/><Relationship Id="rId4" Type="http://schemas.openxmlformats.org/officeDocument/2006/relationships/hyperlink" Target="http://tinyurl.com/vaxinjurycovid1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456" y="1490241"/>
            <a:ext cx="9144000" cy="1641490"/>
          </a:xfrm>
        </p:spPr>
        <p:txBody>
          <a:bodyPr/>
          <a:lstStyle/>
          <a:p>
            <a:r>
              <a:rPr lang="en-US" dirty="0" smtClean="0"/>
              <a:t>Paul Thomas Podcast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Slides for Josh Guetzkow Interview on the Israeli Experience, Pharma Criminality &amp; Vitamin A Toxicity as Mechanism for Vaccine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2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7975"/>
          <a:stretch/>
        </p:blipFill>
        <p:spPr>
          <a:xfrm>
            <a:off x="88900" y="4051300"/>
            <a:ext cx="9111990" cy="2540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1717" b="79386"/>
          <a:stretch/>
        </p:blipFill>
        <p:spPr>
          <a:xfrm>
            <a:off x="88900" y="966789"/>
            <a:ext cx="7754181" cy="925511"/>
          </a:xfrm>
          <a:prstGeom prst="rect">
            <a:avLst/>
          </a:prstGeom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1200" y="23814"/>
            <a:ext cx="10985500" cy="931864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Mawson’s</a:t>
            </a:r>
            <a:r>
              <a:rPr lang="en-US" b="1" dirty="0" smtClean="0"/>
              <a:t>  Papers Discussing The Theory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0957" r="21717" b="46007"/>
          <a:stretch/>
        </p:blipFill>
        <p:spPr>
          <a:xfrm>
            <a:off x="88900" y="1876016"/>
            <a:ext cx="7754181" cy="1034233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1595" b="19673"/>
          <a:stretch/>
        </p:blipFill>
        <p:spPr>
          <a:xfrm>
            <a:off x="3529270" y="2505482"/>
            <a:ext cx="8627622" cy="267806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9870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088"/>
            <a:ext cx="10680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Signs and Symptoms of Gulf War Illness (GWI) and Chronic </a:t>
            </a:r>
            <a:r>
              <a:rPr lang="en-US" sz="4400" b="1" dirty="0" err="1" smtClean="0"/>
              <a:t>Hypervitaminosis</a:t>
            </a:r>
            <a:r>
              <a:rPr lang="en-US" sz="4400" b="1" dirty="0" smtClean="0"/>
              <a:t> A (CHA)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87488"/>
            <a:ext cx="10680700" cy="50530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            </a:t>
            </a:r>
            <a:r>
              <a:rPr lang="en-US" b="1" u="sng" dirty="0" smtClean="0"/>
              <a:t>Major Signs/</a:t>
            </a:r>
            <a:r>
              <a:rPr lang="en-US" b="1" u="sng" dirty="0" err="1" smtClean="0"/>
              <a:t>Symtpoms</a:t>
            </a:r>
            <a:r>
              <a:rPr lang="en-US" b="1" dirty="0" smtClean="0"/>
              <a:t> 	         	          </a:t>
            </a:r>
            <a:r>
              <a:rPr lang="en-US" b="1" u="sng" dirty="0" smtClean="0"/>
              <a:t>GWI</a:t>
            </a:r>
            <a:r>
              <a:rPr lang="en-US" b="1" dirty="0" smtClean="0"/>
              <a:t>	          </a:t>
            </a:r>
            <a:r>
              <a:rPr lang="en-US" b="1" u="sng" dirty="0" smtClean="0"/>
              <a:t>CHA</a:t>
            </a:r>
          </a:p>
          <a:p>
            <a:pPr marL="0" indent="0">
              <a:buNone/>
            </a:pPr>
            <a:r>
              <a:rPr lang="en-US" dirty="0" smtClean="0"/>
              <a:t>Mood Swings, Irritability				+		+</a:t>
            </a:r>
          </a:p>
          <a:p>
            <a:pPr marL="0" indent="0">
              <a:buNone/>
            </a:pPr>
            <a:r>
              <a:rPr lang="en-US" dirty="0" smtClean="0"/>
              <a:t>Memory Loss, Lack of Concentration		+		+</a:t>
            </a:r>
          </a:p>
          <a:p>
            <a:pPr marL="0" indent="0">
              <a:buNone/>
            </a:pPr>
            <a:r>
              <a:rPr lang="en-US" dirty="0"/>
              <a:t>Digestive, Stomach and Intestinal Disorders	+		+</a:t>
            </a:r>
          </a:p>
          <a:p>
            <a:pPr marL="0" indent="0">
              <a:buNone/>
            </a:pPr>
            <a:r>
              <a:rPr lang="en-US" dirty="0" smtClean="0"/>
              <a:t>Anxiety, Sleep Disturbances			+		+</a:t>
            </a:r>
          </a:p>
          <a:p>
            <a:pPr marL="0" indent="0">
              <a:buNone/>
            </a:pPr>
            <a:r>
              <a:rPr lang="en-US" dirty="0" smtClean="0"/>
              <a:t>Depression &amp; Other Psych. Disorders		+		+</a:t>
            </a:r>
          </a:p>
          <a:p>
            <a:pPr marL="0" indent="0">
              <a:buNone/>
            </a:pPr>
            <a:r>
              <a:rPr lang="en-US" dirty="0" smtClean="0"/>
              <a:t>Muscular Pain, Weakness, </a:t>
            </a:r>
            <a:r>
              <a:rPr lang="en-US" dirty="0"/>
              <a:t>General Fatigue </a:t>
            </a:r>
            <a:r>
              <a:rPr lang="en-US" dirty="0" smtClean="0"/>
              <a:t>	+		+</a:t>
            </a:r>
          </a:p>
          <a:p>
            <a:pPr marL="0" indent="0">
              <a:buNone/>
            </a:pPr>
            <a:r>
              <a:rPr lang="en-US" dirty="0" smtClean="0"/>
              <a:t>Headaches						+		+</a:t>
            </a:r>
          </a:p>
          <a:p>
            <a:pPr marL="0" indent="0">
              <a:buNone/>
            </a:pPr>
            <a:r>
              <a:rPr lang="en-US" dirty="0" smtClean="0"/>
              <a:t>Skin &amp; Other Allergies				+		+</a:t>
            </a:r>
          </a:p>
          <a:p>
            <a:pPr marL="0" indent="0">
              <a:buNone/>
            </a:pPr>
            <a:r>
              <a:rPr lang="en-US" dirty="0" smtClean="0"/>
              <a:t>Respiratory Problems				+		+</a:t>
            </a:r>
          </a:p>
          <a:p>
            <a:pPr marL="0" indent="0">
              <a:buNone/>
            </a:pPr>
            <a:r>
              <a:rPr lang="en-US" dirty="0" smtClean="0"/>
              <a:t>Reproductive Disorders				+		+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355834"/>
            <a:ext cx="1093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Mawson</a:t>
            </a:r>
            <a:r>
              <a:rPr lang="en-US" dirty="0" smtClean="0"/>
              <a:t> and Croft 2019, “Gulf War Illness: Unifying Hypothesis for a Continuing Health Problem,” Table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7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74625"/>
            <a:ext cx="10769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Mawson’s</a:t>
            </a:r>
            <a:r>
              <a:rPr lang="en-US" sz="4400" b="1" dirty="0" smtClean="0"/>
              <a:t> Papers Have Linked Vitamin A to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00" y="1563688"/>
            <a:ext cx="5509400" cy="4351338"/>
          </a:xfrm>
        </p:spPr>
        <p:txBody>
          <a:bodyPr>
            <a:normAutofit/>
          </a:bodyPr>
          <a:lstStyle/>
          <a:p>
            <a:r>
              <a:rPr lang="en-US" dirty="0"/>
              <a:t>Gout (1984)</a:t>
            </a:r>
          </a:p>
          <a:p>
            <a:r>
              <a:rPr lang="en-US" dirty="0"/>
              <a:t>Lupus and renal disease (1985)</a:t>
            </a:r>
          </a:p>
          <a:p>
            <a:r>
              <a:rPr lang="en-US" dirty="0"/>
              <a:t>Primary Biliary Cirrhosis (2000)</a:t>
            </a:r>
          </a:p>
          <a:p>
            <a:r>
              <a:rPr lang="en-US" dirty="0"/>
              <a:t>Asthma (2001)</a:t>
            </a:r>
          </a:p>
          <a:p>
            <a:r>
              <a:rPr lang="en-US" dirty="0" smtClean="0"/>
              <a:t>Liver </a:t>
            </a:r>
            <a:r>
              <a:rPr lang="en-US" dirty="0"/>
              <a:t>damage </a:t>
            </a:r>
            <a:r>
              <a:rPr lang="en-US" dirty="0" smtClean="0"/>
              <a:t>from </a:t>
            </a:r>
            <a:r>
              <a:rPr lang="en-US" dirty="0" err="1" smtClean="0"/>
              <a:t>Hep</a:t>
            </a:r>
            <a:r>
              <a:rPr lang="en-US" dirty="0" smtClean="0"/>
              <a:t>-B (2001)</a:t>
            </a:r>
          </a:p>
          <a:p>
            <a:r>
              <a:rPr lang="en-US" dirty="0"/>
              <a:t>Bone pain (2009)</a:t>
            </a:r>
          </a:p>
          <a:p>
            <a:r>
              <a:rPr lang="en-US" dirty="0" smtClean="0"/>
              <a:t>Pathogenesis of: </a:t>
            </a:r>
            <a:r>
              <a:rPr lang="en-US" dirty="0"/>
              <a:t>HIV (2007</a:t>
            </a:r>
            <a:r>
              <a:rPr lang="en-US" dirty="0" smtClean="0"/>
              <a:t>), influenza </a:t>
            </a:r>
            <a:r>
              <a:rPr lang="en-US" dirty="0"/>
              <a:t>(2013</a:t>
            </a:r>
            <a:r>
              <a:rPr lang="en-US" dirty="0" smtClean="0"/>
              <a:t>), malaria </a:t>
            </a:r>
            <a:r>
              <a:rPr lang="en-US" dirty="0"/>
              <a:t>(2013) and dengue fever (2014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04700" y="1563688"/>
            <a:ext cx="6487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Chronic aggression (2009)</a:t>
            </a:r>
          </a:p>
          <a:p>
            <a:r>
              <a:rPr lang="en-US" dirty="0"/>
              <a:t>Childhood learning disorders, aggression and hyperactivity (</a:t>
            </a:r>
            <a:r>
              <a:rPr lang="en-US" dirty="0" smtClean="0"/>
              <a:t>ADHD) </a:t>
            </a:r>
            <a:r>
              <a:rPr lang="en-US" dirty="0"/>
              <a:t>(2012)</a:t>
            </a:r>
          </a:p>
          <a:p>
            <a:r>
              <a:rPr lang="en-US" dirty="0"/>
              <a:t>Post-partum depression (2013) and premature births (2016)</a:t>
            </a:r>
          </a:p>
          <a:p>
            <a:r>
              <a:rPr lang="en-US" dirty="0"/>
              <a:t>Stevens-Johnson syndrome (2015)</a:t>
            </a:r>
          </a:p>
          <a:p>
            <a:r>
              <a:rPr lang="en-US" dirty="0"/>
              <a:t>Neurotoxicity of quinolone antimalarial drugs (2016)</a:t>
            </a:r>
          </a:p>
          <a:p>
            <a:r>
              <a:rPr lang="en-US" dirty="0"/>
              <a:t>Congenital rubella syndrome [similar to autism] (2019)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159500"/>
            <a:ext cx="704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Source: </a:t>
            </a:r>
            <a:r>
              <a:rPr lang="en-US" sz="2000" dirty="0" err="1" smtClean="0"/>
              <a:t>Mawson’s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Google Scholar Page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827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30" r="2105"/>
          <a:stretch/>
        </p:blipFill>
        <p:spPr>
          <a:xfrm>
            <a:off x="64973" y="3824243"/>
            <a:ext cx="6316611" cy="21759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1" y="2743738"/>
            <a:ext cx="6315885" cy="11057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015" y="-139683"/>
            <a:ext cx="1054156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Studies on Vitamin A Pills &amp; Creams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0691" t="56665" b="3502"/>
          <a:stretch/>
        </p:blipFill>
        <p:spPr>
          <a:xfrm>
            <a:off x="6273799" y="3195614"/>
            <a:ext cx="5782801" cy="238145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086"/>
          <a:stretch/>
        </p:blipFill>
        <p:spPr>
          <a:xfrm>
            <a:off x="64972" y="5991116"/>
            <a:ext cx="7085128" cy="7652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794" r="2139" b="12438"/>
          <a:stretch/>
        </p:blipFill>
        <p:spPr>
          <a:xfrm>
            <a:off x="7035800" y="6299200"/>
            <a:ext cx="4428920" cy="389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2" y="995176"/>
            <a:ext cx="6315885" cy="1821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799" y="2580718"/>
            <a:ext cx="5748467" cy="5931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50510" b="90241"/>
          <a:stretch/>
        </p:blipFill>
        <p:spPr>
          <a:xfrm>
            <a:off x="5979216" y="1376585"/>
            <a:ext cx="6077384" cy="6109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761" t="776" r="5111" b="89465"/>
          <a:stretch/>
        </p:blipFill>
        <p:spPr>
          <a:xfrm>
            <a:off x="6393483" y="1946863"/>
            <a:ext cx="5543431" cy="6111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28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Research Has Shown that Vitamin A: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90688"/>
            <a:ext cx="10401300" cy="47609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a </a:t>
            </a:r>
            <a:r>
              <a:rPr lang="en-US" dirty="0" smtClean="0">
                <a:hlinkClick r:id="rId2"/>
              </a:rPr>
              <a:t>Mitochondrial Toxicant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>
                <a:hlinkClick r:id="rId3"/>
              </a:rPr>
              <a:t>Neurotoxic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hlinkClick r:id="rId4"/>
              </a:rPr>
              <a:t>Reduces Serotonin</a:t>
            </a:r>
            <a:r>
              <a:rPr lang="en-US" dirty="0" smtClean="0"/>
              <a:t> Levels</a:t>
            </a:r>
          </a:p>
          <a:p>
            <a:r>
              <a:rPr lang="en-US" dirty="0" smtClean="0"/>
              <a:t>Contributes to </a:t>
            </a:r>
            <a:r>
              <a:rPr lang="en-US" dirty="0" smtClean="0">
                <a:hlinkClick r:id="rId5"/>
              </a:rPr>
              <a:t>Endoplasmic Reticulum Stress</a:t>
            </a:r>
            <a:r>
              <a:rPr lang="en-US" dirty="0" smtClean="0"/>
              <a:t> (ERS)</a:t>
            </a:r>
          </a:p>
          <a:p>
            <a:r>
              <a:rPr lang="en-US" dirty="0" smtClean="0"/>
              <a:t>Contributes to </a:t>
            </a:r>
            <a:r>
              <a:rPr lang="en-US" dirty="0" smtClean="0">
                <a:hlinkClick r:id="rId6"/>
              </a:rPr>
              <a:t>Celiac Disease</a:t>
            </a:r>
            <a:endParaRPr lang="en-US" dirty="0" smtClean="0"/>
          </a:p>
          <a:p>
            <a:r>
              <a:rPr lang="en-US" dirty="0" smtClean="0"/>
              <a:t>Contributes to </a:t>
            </a:r>
            <a:r>
              <a:rPr lang="en-US" dirty="0" smtClean="0">
                <a:hlinkClick r:id="rId7"/>
              </a:rPr>
              <a:t>IBD</a:t>
            </a:r>
            <a:r>
              <a:rPr lang="en-US" dirty="0" smtClean="0"/>
              <a:t> by </a:t>
            </a:r>
            <a:r>
              <a:rPr lang="en-US" dirty="0" smtClean="0">
                <a:hlinkClick r:id="rId8"/>
              </a:rPr>
              <a:t>promoting IL-8</a:t>
            </a:r>
            <a:r>
              <a:rPr lang="en-US" dirty="0" smtClean="0"/>
              <a:t> and </a:t>
            </a:r>
            <a:r>
              <a:rPr lang="en-US" dirty="0" smtClean="0"/>
              <a:t>also to </a:t>
            </a:r>
            <a:r>
              <a:rPr lang="en-US" dirty="0" smtClean="0">
                <a:hlinkClick r:id="rId9"/>
              </a:rPr>
              <a:t>Ulcerative Colitis</a:t>
            </a:r>
            <a:endParaRPr lang="en-US" dirty="0" smtClean="0"/>
          </a:p>
          <a:p>
            <a:r>
              <a:rPr lang="en-US" dirty="0" smtClean="0"/>
              <a:t>Contributes to </a:t>
            </a:r>
            <a:r>
              <a:rPr lang="en-US" dirty="0" smtClean="0">
                <a:hlinkClick r:id="rId10"/>
              </a:rPr>
              <a:t>Dry Eye Disease</a:t>
            </a:r>
            <a:r>
              <a:rPr lang="en-US" dirty="0" smtClean="0"/>
              <a:t> (MBD)</a:t>
            </a:r>
          </a:p>
          <a:p>
            <a:r>
              <a:rPr lang="en-US" dirty="0" smtClean="0"/>
              <a:t>Causes </a:t>
            </a:r>
            <a:r>
              <a:rPr lang="en-US" dirty="0">
                <a:hlinkClick r:id="rId11"/>
              </a:rPr>
              <a:t>Hypothalamus–pituitary–adrenal</a:t>
            </a:r>
            <a:r>
              <a:rPr lang="en-US" dirty="0"/>
              <a:t> (HPA) </a:t>
            </a:r>
            <a:r>
              <a:rPr lang="en-US" dirty="0" smtClean="0"/>
              <a:t>hyperactivity</a:t>
            </a:r>
          </a:p>
          <a:p>
            <a:r>
              <a:rPr lang="en-US" dirty="0" smtClean="0"/>
              <a:t>Promotes pro-inflammatory cytokines </a:t>
            </a:r>
            <a:r>
              <a:rPr lang="en-US" dirty="0" smtClean="0">
                <a:hlinkClick r:id="rId12"/>
              </a:rPr>
              <a:t>IL-1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β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hlinkClick r:id="rId13" action="ppaction://hlinkfile"/>
              </a:rPr>
              <a:t>IL-5</a:t>
            </a:r>
            <a:r>
              <a:rPr lang="en-US" dirty="0" smtClean="0"/>
              <a:t>, </a:t>
            </a:r>
            <a:r>
              <a:rPr lang="en-US" dirty="0" smtClean="0">
                <a:hlinkClick r:id="rId12"/>
              </a:rPr>
              <a:t>IL-6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IL-8</a:t>
            </a:r>
            <a:r>
              <a:rPr lang="en-US" dirty="0" smtClean="0"/>
              <a:t>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Inhibits Repair of </a:t>
            </a:r>
            <a:r>
              <a:rPr lang="en-US" dirty="0" smtClean="0">
                <a:hlinkClick r:id="rId14"/>
              </a:rPr>
              <a:t>Telomeres</a:t>
            </a:r>
            <a:endParaRPr lang="en-US" dirty="0" smtClean="0"/>
          </a:p>
          <a:p>
            <a:r>
              <a:rPr lang="en-US" dirty="0" smtClean="0"/>
              <a:t>And on and on and on…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5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499" y="2530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Liver Releases Free Retinol Under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Inflammatory Stress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57566" b="79092"/>
          <a:stretch/>
        </p:blipFill>
        <p:spPr>
          <a:xfrm>
            <a:off x="110725" y="997375"/>
            <a:ext cx="5083576" cy="980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26" t="41863" r="4789" b="7988"/>
          <a:stretch/>
        </p:blipFill>
        <p:spPr>
          <a:xfrm>
            <a:off x="110724" y="1825882"/>
            <a:ext cx="5083576" cy="1425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702" y="2974855"/>
            <a:ext cx="9397698" cy="2117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39" y="5255600"/>
            <a:ext cx="9789121" cy="142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03702" y="2974855"/>
            <a:ext cx="1650698" cy="355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70602" y="4737486"/>
            <a:ext cx="7530798" cy="355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RDA and “Tolerable Upper Limit” of Daily Vitamin A (International Units)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AGE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 	    </a:t>
            </a:r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RDA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u="sng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Tolerable Upper Limit</a:t>
            </a:r>
          </a:p>
          <a:p>
            <a:pPr marL="0" indent="0">
              <a:buNone/>
            </a:pPr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0-3 			 1,000 IU			</a:t>
            </a:r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2,000 IU</a:t>
            </a: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4-8 			 1,320 IU			</a:t>
            </a:r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3,000 IU</a:t>
            </a: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9-13 			 2,000 IU			</a:t>
            </a:r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5,610 IU</a:t>
            </a: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14-18		 2,310 IU			</a:t>
            </a:r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9,240 IU</a:t>
            </a: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18+ Women	 2,310 IU			</a:t>
            </a:r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10,000 IU</a:t>
            </a: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18+ Men		 3,000 IU			</a:t>
            </a:r>
            <a:r>
              <a:rPr lang="en-US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10,000 IU</a:t>
            </a:r>
            <a:endParaRPr lang="en-US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6176963"/>
            <a:ext cx="110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Source: Web MD </a:t>
            </a:r>
            <a:r>
              <a:rPr lang="en-US" sz="2000" dirty="0" smtClean="0">
                <a:hlinkClick r:id="rId2"/>
              </a:rPr>
              <a:t>https://www.webmd.com/a-to-z-guides/supplement-guide-vitamin-a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5066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65125"/>
            <a:ext cx="114554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Food Vitamin A Content (in IU)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1654176"/>
            <a:ext cx="6477000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sweet potato	=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22,000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large carrot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	=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12,000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07000"/>
              </a:lnSpc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cup of kale       	= 10,000</a:t>
            </a: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 pepper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	=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5,000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tbs.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paprika 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=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3,500 </a:t>
            </a:r>
            <a:endParaRPr lang="en-US" sz="3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cup spinach   	= 2,800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cup lettuce  	= 2,600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07000"/>
              </a:lnSpc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4700" y="1652588"/>
            <a:ext cx="6007100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tsp. cod liver oil	    = 4,500       1 oz. beef liver        	    = 7,300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oz. chicken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liver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    = 4,000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100g cheddar cheese = 1,000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Centrum Adult    	    = 3,500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Flintstone’s vitamin = 1,300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scoops of </a:t>
            </a:r>
            <a:r>
              <a:rPr lang="en-US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Similac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= 1,300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0" y="5944136"/>
            <a:ext cx="6991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Source: </a:t>
            </a:r>
            <a:r>
              <a:rPr lang="en-US" sz="2200" dirty="0" smtClean="0">
                <a:hlinkClick r:id="rId2"/>
              </a:rPr>
              <a:t>https://nutritiondata.self.com/</a:t>
            </a:r>
            <a:endParaRPr lang="en-US" sz="2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651500" y="1841500"/>
            <a:ext cx="25400" cy="384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8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873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Grant </a:t>
            </a:r>
            <a:r>
              <a:rPr lang="en-US" dirty="0" err="1" smtClean="0"/>
              <a:t>Genereux’s</a:t>
            </a:r>
            <a:r>
              <a:rPr lang="en-US" dirty="0" smtClean="0"/>
              <a:t> Free e-Books</a:t>
            </a:r>
            <a:br>
              <a:rPr lang="en-US" dirty="0" smtClean="0"/>
            </a:br>
            <a:r>
              <a:rPr lang="en-US" sz="900" dirty="0">
                <a:hlinkClick r:id="rId2"/>
              </a:rPr>
              <a:t/>
            </a:r>
            <a:br>
              <a:rPr lang="en-US" sz="900" dirty="0">
                <a:hlinkClick r:id="rId2"/>
              </a:rPr>
            </a:br>
            <a:r>
              <a:rPr lang="en-US" sz="4900" dirty="0" smtClean="0">
                <a:hlinkClick r:id="rId2"/>
              </a:rPr>
              <a:t>www.ggenereux.blog</a:t>
            </a:r>
            <a:endParaRPr lang="en-US" sz="4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532" y="1587399"/>
            <a:ext cx="3532868" cy="5165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744" t="7263" r="10072" b="6426"/>
          <a:stretch/>
        </p:blipFill>
        <p:spPr>
          <a:xfrm>
            <a:off x="317500" y="1869269"/>
            <a:ext cx="4290332" cy="4828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183"/>
          <a:stretch/>
        </p:blipFill>
        <p:spPr>
          <a:xfrm>
            <a:off x="8166100" y="1869269"/>
            <a:ext cx="3764467" cy="48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327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Selected Results from Survey </a:t>
            </a:r>
            <a:br>
              <a:rPr lang="en-US" sz="4400" b="1" dirty="0" smtClean="0"/>
            </a:br>
            <a:r>
              <a:rPr lang="en-US" sz="4400" b="1" u="sng" dirty="0" smtClean="0"/>
              <a:t>of 125 People on Vitamin A Detox Diet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5900" y="5905500"/>
            <a:ext cx="9702800" cy="571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18608" y="6191250"/>
            <a:ext cx="759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Source: </a:t>
            </a:r>
            <a:r>
              <a:rPr lang="en-US" sz="2000" dirty="0" smtClean="0">
                <a:hlinkClick r:id="rId2"/>
              </a:rPr>
              <a:t>www.ggenereux.blog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531904"/>
            <a:ext cx="9830976" cy="46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Eligibility for ‘Green Pass’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week after second shot of RNA vaccine</a:t>
            </a:r>
          </a:p>
          <a:p>
            <a:endParaRPr lang="en-US" sz="800" dirty="0" smtClean="0"/>
          </a:p>
          <a:p>
            <a:r>
              <a:rPr lang="en-US" sz="3600" dirty="0" smtClean="0"/>
              <a:t>Documented Recovery from COVID / Antibody Test</a:t>
            </a:r>
          </a:p>
          <a:p>
            <a:endParaRPr lang="en-US" sz="800" dirty="0" smtClean="0"/>
          </a:p>
          <a:p>
            <a:r>
              <a:rPr lang="en-US" sz="3600" dirty="0" smtClean="0"/>
              <a:t>Ineligible for Vaccine (Exemptions are Unclear)</a:t>
            </a:r>
          </a:p>
          <a:p>
            <a:endParaRPr lang="en-US" sz="800" dirty="0" smtClean="0"/>
          </a:p>
          <a:p>
            <a:r>
              <a:rPr lang="en-US" sz="3600" dirty="0" smtClean="0"/>
              <a:t>Negative PCR Test within 72 hours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365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Vitamin A Detox Protocol</a:t>
            </a:r>
            <a:br>
              <a:rPr lang="en-US" dirty="0" smtClean="0"/>
            </a:br>
            <a:r>
              <a:rPr lang="en-US" sz="900" dirty="0" smtClean="0">
                <a:hlinkClick r:id="rId2" action="ppaction://hlinkfile"/>
              </a:rPr>
              <a:t/>
            </a:r>
            <a:br>
              <a:rPr lang="en-US" sz="900" dirty="0" smtClean="0">
                <a:hlinkClick r:id="rId2" action="ppaction://hlinkfile"/>
              </a:rPr>
            </a:br>
            <a:r>
              <a:rPr lang="en-US" sz="4400" dirty="0" smtClean="0">
                <a:hlinkClick r:id="rId2" action="ppaction://hlinkfile"/>
              </a:rPr>
              <a:t>www.NutrtionDetective.work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08" t="8699" r="2716" b="26299"/>
          <a:stretch/>
        </p:blipFill>
        <p:spPr>
          <a:xfrm>
            <a:off x="165099" y="2882900"/>
            <a:ext cx="9795829" cy="372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242" t="10555" r="16239" b="15770"/>
          <a:stretch/>
        </p:blipFill>
        <p:spPr>
          <a:xfrm>
            <a:off x="5765800" y="1816100"/>
            <a:ext cx="6108700" cy="353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445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Contact Info &amp; Further Details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97025"/>
            <a:ext cx="10233800" cy="435133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joshg99@gmail.com</a:t>
            </a:r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info on Vitamin A Toxicity &amp; Vaccine Injuries: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tinyurl.com/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VitAandVaxx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Statistics and Reports on COVID-19 Vaccine Injuries:</a:t>
            </a: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tinyurl.com/VaxInjuryCOVID19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Submit reports on suppression of vaccine dissent to:</a:t>
            </a:r>
          </a:p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VaxSuppression@gmail.com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Without a Green Pass You Cannot: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497" y="1825625"/>
            <a:ext cx="11076167" cy="4351338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Sit indoors at restaurants and </a:t>
            </a:r>
            <a:r>
              <a:rPr lang="en-US" sz="3200" dirty="0" smtClean="0"/>
              <a:t>cafes</a:t>
            </a:r>
            <a:endParaRPr lang="en-US" sz="3200" dirty="0"/>
          </a:p>
          <a:p>
            <a:pPr lvl="0"/>
            <a:r>
              <a:rPr lang="en-US" sz="3200" dirty="0"/>
              <a:t>Shop at some stores and malls</a:t>
            </a:r>
          </a:p>
          <a:p>
            <a:pPr lvl="0"/>
            <a:r>
              <a:rPr lang="en-US" sz="3200" dirty="0"/>
              <a:t>Go to </a:t>
            </a:r>
            <a:r>
              <a:rPr lang="en-US" sz="3200" dirty="0" smtClean="0"/>
              <a:t>movies</a:t>
            </a:r>
            <a:r>
              <a:rPr lang="en-US" sz="3200" dirty="0"/>
              <a:t>, theater, </a:t>
            </a:r>
            <a:r>
              <a:rPr lang="en-US" sz="3200" dirty="0" smtClean="0"/>
              <a:t>concerts </a:t>
            </a:r>
            <a:r>
              <a:rPr lang="en-US" sz="3200" dirty="0"/>
              <a:t>or </a:t>
            </a:r>
            <a:r>
              <a:rPr lang="en-US" sz="3200" dirty="0" smtClean="0"/>
              <a:t>most sporting events</a:t>
            </a:r>
            <a:endParaRPr lang="en-US" sz="3200" dirty="0"/>
          </a:p>
          <a:p>
            <a:pPr lvl="0"/>
            <a:r>
              <a:rPr lang="en-US" sz="3200" dirty="0"/>
              <a:t>Go to the gym or </a:t>
            </a:r>
            <a:r>
              <a:rPr lang="en-US" sz="3200" dirty="0" smtClean="0"/>
              <a:t>indoor swimming </a:t>
            </a:r>
            <a:r>
              <a:rPr lang="en-US" sz="3200" dirty="0"/>
              <a:t>pool</a:t>
            </a:r>
          </a:p>
          <a:p>
            <a:pPr lvl="0"/>
            <a:r>
              <a:rPr lang="en-US" sz="3200" dirty="0"/>
              <a:t>Stay at a hotel</a:t>
            </a:r>
          </a:p>
          <a:p>
            <a:pPr lvl="0"/>
            <a:r>
              <a:rPr lang="en-US" sz="3200" dirty="0"/>
              <a:t>Attend college classes in </a:t>
            </a:r>
            <a:r>
              <a:rPr lang="en-US" sz="3200" dirty="0" smtClean="0"/>
              <a:t>person</a:t>
            </a:r>
          </a:p>
          <a:p>
            <a:pPr lvl="0"/>
            <a:r>
              <a:rPr lang="en-US" sz="3200" dirty="0" smtClean="0"/>
              <a:t>Be </a:t>
            </a:r>
            <a:r>
              <a:rPr lang="en-US" sz="3200" dirty="0"/>
              <a:t>exempt from quarantine after exposure or return to </a:t>
            </a:r>
            <a:r>
              <a:rPr lang="en-US" sz="3200" dirty="0" smtClean="0"/>
              <a:t>country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244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4" y="101600"/>
            <a:ext cx="6514863" cy="6662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9700" y="1130300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Petition by Israeli Citizens to the International Criminal Court Charging Israel with Violation of Nuremberg Code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821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74" y="16634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Vaccination Rates, Dec 20 – Feb 6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99" y="1415332"/>
            <a:ext cx="7507390" cy="5299333"/>
          </a:xfrm>
        </p:spPr>
      </p:pic>
    </p:spTree>
    <p:extLst>
      <p:ext uri="{BB962C8B-B14F-4D97-AF65-F5344CB8AC3E}">
        <p14:creationId xmlns:p14="http://schemas.microsoft.com/office/powerpoint/2010/main" val="198696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51" y="1265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% Who Received at Least 1 Dose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17" y="1249157"/>
            <a:ext cx="7587753" cy="5356061"/>
          </a:xfrm>
        </p:spPr>
      </p:pic>
    </p:spTree>
    <p:extLst>
      <p:ext uri="{BB962C8B-B14F-4D97-AF65-F5344CB8AC3E}">
        <p14:creationId xmlns:p14="http://schemas.microsoft.com/office/powerpoint/2010/main" val="19998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1"/>
            <a:ext cx="10146201" cy="654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00" y="2147700"/>
            <a:ext cx="9702800" cy="244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corporatecrimereporter.com/wp-content/uploads/2020/06/phar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14" y="531683"/>
            <a:ext cx="3110186" cy="47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rmaceuticals | John Braithwa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4025" cy="47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rporate Crime in the Pharmaceutical Industry by John Braithwaite  (1984-04-01): Amazon.com: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531683"/>
            <a:ext cx="3444178" cy="51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ok &amp; Research Report | CANCER ST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66" y="1164086"/>
            <a:ext cx="3809534" cy="54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5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Mawson’s</a:t>
            </a:r>
            <a:r>
              <a:rPr lang="en-US" b="1" dirty="0"/>
              <a:t> Theory of Vaccine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“vaccinations [can] lead to </a:t>
            </a:r>
            <a:r>
              <a:rPr lang="en-US" sz="4000" dirty="0" err="1"/>
              <a:t>cholestatic</a:t>
            </a:r>
            <a:r>
              <a:rPr lang="en-US" sz="4000" dirty="0"/>
              <a:t> liver dysfunction, in which stored vitamin A compounds (retinyl esters, retinol and retinoic acid) enter the [blood] circulation in toxic concentrations; this induces endogenous forms of </a:t>
            </a:r>
            <a:r>
              <a:rPr lang="en-US" sz="4000" dirty="0" err="1"/>
              <a:t>hypervitaminosis</a:t>
            </a:r>
            <a:r>
              <a:rPr lang="en-US" sz="4000" dirty="0"/>
              <a:t> A, with the severity of adverse outcomes being directly proportional to the concentration of circulating retinoids</a:t>
            </a:r>
            <a:r>
              <a:rPr lang="en-US" sz="4000" dirty="0" smtClean="0"/>
              <a:t>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344808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2199</TotalTime>
  <Words>551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Depth</vt:lpstr>
      <vt:lpstr>Paul Thomas Podcast</vt:lpstr>
      <vt:lpstr>Eligibility for ‘Green Pass’</vt:lpstr>
      <vt:lpstr>Without a Green Pass You Cannot:</vt:lpstr>
      <vt:lpstr>PowerPoint Presentation</vt:lpstr>
      <vt:lpstr>Vaccination Rates, Dec 20 – Feb 6</vt:lpstr>
      <vt:lpstr>% Who Received at Least 1 Dose</vt:lpstr>
      <vt:lpstr>PowerPoint Presentation</vt:lpstr>
      <vt:lpstr>PowerPoint Presentation</vt:lpstr>
      <vt:lpstr>Mawson’s Theory of Vaccine Injury</vt:lpstr>
      <vt:lpstr>Mawson’s  Papers Discussing The Theory</vt:lpstr>
      <vt:lpstr>Signs and Symptoms of Gulf War Illness (GWI) and Chronic Hypervitaminosis A (CHA)</vt:lpstr>
      <vt:lpstr>Mawson’s Papers Have Linked Vitamin A to</vt:lpstr>
      <vt:lpstr>Studies on Vitamin A Pills &amp; Creams</vt:lpstr>
      <vt:lpstr>Research Has Shown that Vitamin A: </vt:lpstr>
      <vt:lpstr>            Liver Releases Free Retinol Under       Inflammatory Stress</vt:lpstr>
      <vt:lpstr>RDA and “Tolerable Upper Limit” of Daily Vitamin A (International Units)</vt:lpstr>
      <vt:lpstr>Food Vitamin A Content (in IU)</vt:lpstr>
      <vt:lpstr>Grant Genereux’s Free e-Books  www.ggenereux.blog</vt:lpstr>
      <vt:lpstr>Selected Results from Survey  of 125 People on Vitamin A Detox Diet</vt:lpstr>
      <vt:lpstr>Vitamin A Detox Protocol  www.NutrtionDetective.work</vt:lpstr>
      <vt:lpstr>Contact Info &amp; Further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Thomas Podcast</dc:title>
  <dc:creator>Josh</dc:creator>
  <cp:lastModifiedBy>Josh</cp:lastModifiedBy>
  <cp:revision>70</cp:revision>
  <dcterms:created xsi:type="dcterms:W3CDTF">2021-03-23T09:02:59Z</dcterms:created>
  <dcterms:modified xsi:type="dcterms:W3CDTF">2021-03-25T11:22:58Z</dcterms:modified>
</cp:coreProperties>
</file>