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 id="276" r:id="rId7"/>
    <p:sldId id="257"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4" r:id="rId22"/>
    <p:sldId id="272" r:id="rId23"/>
    <p:sldId id="275" r:id="rId24"/>
    <p:sldId id="27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uest User" initials="GU" lastIdx="5" clrIdx="0">
    <p:extLst>
      <p:ext uri="{19B8F6BF-5375-455C-9EA6-DF929625EA0E}">
        <p15:presenceInfo xmlns:p15="http://schemas.microsoft.com/office/powerpoint/2012/main" userId="S::urn:spo:anon#d32ad30f28c102e654dfff858d84e81c94b872c692f3bb7026e55aaa3bf9409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96663"/>
    <a:srgbClr val="0146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898"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11-04T07:45:58.019" idx="1">
    <p:pos x="7154" y="1141"/>
    <p:text>Is this a journal?</p:text>
    <p:extLst>
      <p:ext uri="{C676402C-5697-4E1C-873F-D02D1690AC5C}">
        <p15:threadingInfo xmlns:p15="http://schemas.microsoft.com/office/powerpoint/2012/main" timeZoneBias="480"/>
      </p:ext>
    </p:extLst>
  </p:cm>
  <p:cm authorId="1" dt="2020-11-04T07:46:17.957" idx="2">
    <p:pos x="7250" y="1237"/>
    <p:text>Are these equal or worse than the flu?</p:text>
    <p:extLst>
      <p:ext uri="{C676402C-5697-4E1C-873F-D02D1690AC5C}">
        <p15:threadingInfo xmlns:p15="http://schemas.microsoft.com/office/powerpoint/2012/main" timeZoneBias="480"/>
      </p:ext>
    </p:extLst>
  </p:cm>
  <p:cm authorId="1" dt="2020-11-04T07:48:09.178" idx="3">
    <p:pos x="10" y="10"/>
    <p:text>If this is the refence from above, I say lead with the reference as a sub bullet below the first one. Highlight CDC 3 year study and then link to the article as sub bulet.</p:text>
    <p:extLst>
      <p:ext uri="{C676402C-5697-4E1C-873F-D02D1690AC5C}">
        <p15:threadingInfo xmlns:p15="http://schemas.microsoft.com/office/powerpoint/2012/main" timeZoneBias="4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11-04T07:50:16.962" idx="4">
    <p:pos x="7154" y="226"/>
    <p:text>Depending on how this Powepoint is used, this slide could be broken up. If it will be displayed through a talk then break it up so as not to distract the audience by trying to read all of this.
If this Power point is for documentation and the Podcast is the meat of the presentation then this formatting doesn't matter as much.</p:text>
    <p:extLst>
      <p:ext uri="{C676402C-5697-4E1C-873F-D02D1690AC5C}">
        <p15:threadingInfo xmlns:p15="http://schemas.microsoft.com/office/powerpoint/2012/main" timeZoneBias="480"/>
      </p:ext>
    </p:extLst>
  </p:cm>
  <p:cm authorId="1" dt="2020-11-04T07:51:39.308" idx="5">
    <p:pos x="7154" y="1141"/>
    <p:text>On quick option is to change font size and creat sub bullets for Links.</p:text>
    <p:extLst>
      <p:ext uri="{C676402C-5697-4E1C-873F-D02D1690AC5C}">
        <p15:threadingInfo xmlns:p15="http://schemas.microsoft.com/office/powerpoint/2012/main" timeZoneBias="48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4E292-BAA7-4448-B206-A455C2B74F3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E6F3CF8-E3C0-4E5E-BCDF-D8284E3B5F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034EFDB-F957-491B-B3EC-A8D2F0836AB2}"/>
              </a:ext>
            </a:extLst>
          </p:cNvPr>
          <p:cNvSpPr>
            <a:spLocks noGrp="1"/>
          </p:cNvSpPr>
          <p:nvPr>
            <p:ph type="dt" sz="half" idx="10"/>
          </p:nvPr>
        </p:nvSpPr>
        <p:spPr/>
        <p:txBody>
          <a:bodyPr/>
          <a:lstStyle/>
          <a:p>
            <a:fld id="{887FD296-FC10-46FE-8BCD-32ED66CCF9A7}" type="datetimeFigureOut">
              <a:rPr lang="en-US" smtClean="0"/>
              <a:t>1/28/2021</a:t>
            </a:fld>
            <a:endParaRPr lang="en-US"/>
          </a:p>
        </p:txBody>
      </p:sp>
      <p:sp>
        <p:nvSpPr>
          <p:cNvPr id="5" name="Footer Placeholder 4">
            <a:extLst>
              <a:ext uri="{FF2B5EF4-FFF2-40B4-BE49-F238E27FC236}">
                <a16:creationId xmlns:a16="http://schemas.microsoft.com/office/drawing/2014/main" id="{187C0E55-3E97-4722-8FBA-E835876751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2BF992-C1C7-44DF-B6B2-B336C928371E}"/>
              </a:ext>
            </a:extLst>
          </p:cNvPr>
          <p:cNvSpPr>
            <a:spLocks noGrp="1"/>
          </p:cNvSpPr>
          <p:nvPr>
            <p:ph type="sldNum" sz="quarter" idx="12"/>
          </p:nvPr>
        </p:nvSpPr>
        <p:spPr/>
        <p:txBody>
          <a:bodyPr/>
          <a:lstStyle/>
          <a:p>
            <a:fld id="{12C5E1C2-9C05-49EC-8E59-8B42C4005941}" type="slidenum">
              <a:rPr lang="en-US" smtClean="0"/>
              <a:t>‹#›</a:t>
            </a:fld>
            <a:endParaRPr lang="en-US"/>
          </a:p>
        </p:txBody>
      </p:sp>
    </p:spTree>
    <p:extLst>
      <p:ext uri="{BB962C8B-B14F-4D97-AF65-F5344CB8AC3E}">
        <p14:creationId xmlns:p14="http://schemas.microsoft.com/office/powerpoint/2010/main" val="309043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F05E8-B024-4E3E-A342-C944B417DFB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B860F10-8101-4E48-A8E9-D014CECB56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86DEF1-14C6-48DF-88B0-7F2929E25849}"/>
              </a:ext>
            </a:extLst>
          </p:cNvPr>
          <p:cNvSpPr>
            <a:spLocks noGrp="1"/>
          </p:cNvSpPr>
          <p:nvPr>
            <p:ph type="dt" sz="half" idx="10"/>
          </p:nvPr>
        </p:nvSpPr>
        <p:spPr/>
        <p:txBody>
          <a:bodyPr/>
          <a:lstStyle/>
          <a:p>
            <a:fld id="{887FD296-FC10-46FE-8BCD-32ED66CCF9A7}" type="datetimeFigureOut">
              <a:rPr lang="en-US" smtClean="0"/>
              <a:t>1/28/2021</a:t>
            </a:fld>
            <a:endParaRPr lang="en-US"/>
          </a:p>
        </p:txBody>
      </p:sp>
      <p:sp>
        <p:nvSpPr>
          <p:cNvPr id="5" name="Footer Placeholder 4">
            <a:extLst>
              <a:ext uri="{FF2B5EF4-FFF2-40B4-BE49-F238E27FC236}">
                <a16:creationId xmlns:a16="http://schemas.microsoft.com/office/drawing/2014/main" id="{F0D9E631-3832-4881-803A-C185A66C64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106031-BC00-40A9-AE21-1FB39102118E}"/>
              </a:ext>
            </a:extLst>
          </p:cNvPr>
          <p:cNvSpPr>
            <a:spLocks noGrp="1"/>
          </p:cNvSpPr>
          <p:nvPr>
            <p:ph type="sldNum" sz="quarter" idx="12"/>
          </p:nvPr>
        </p:nvSpPr>
        <p:spPr/>
        <p:txBody>
          <a:bodyPr/>
          <a:lstStyle/>
          <a:p>
            <a:fld id="{12C5E1C2-9C05-49EC-8E59-8B42C4005941}" type="slidenum">
              <a:rPr lang="en-US" smtClean="0"/>
              <a:t>‹#›</a:t>
            </a:fld>
            <a:endParaRPr lang="en-US"/>
          </a:p>
        </p:txBody>
      </p:sp>
    </p:spTree>
    <p:extLst>
      <p:ext uri="{BB962C8B-B14F-4D97-AF65-F5344CB8AC3E}">
        <p14:creationId xmlns:p14="http://schemas.microsoft.com/office/powerpoint/2010/main" val="1601928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58BB78-389E-4E9F-A97A-A29658C2E1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ED56651-24F7-43FB-A13F-C51D4616CE2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FC728A-6BD0-43D8-937B-E7B817BBED3E}"/>
              </a:ext>
            </a:extLst>
          </p:cNvPr>
          <p:cNvSpPr>
            <a:spLocks noGrp="1"/>
          </p:cNvSpPr>
          <p:nvPr>
            <p:ph type="dt" sz="half" idx="10"/>
          </p:nvPr>
        </p:nvSpPr>
        <p:spPr/>
        <p:txBody>
          <a:bodyPr/>
          <a:lstStyle/>
          <a:p>
            <a:fld id="{887FD296-FC10-46FE-8BCD-32ED66CCF9A7}" type="datetimeFigureOut">
              <a:rPr lang="en-US" smtClean="0"/>
              <a:t>1/28/2021</a:t>
            </a:fld>
            <a:endParaRPr lang="en-US"/>
          </a:p>
        </p:txBody>
      </p:sp>
      <p:sp>
        <p:nvSpPr>
          <p:cNvPr id="5" name="Footer Placeholder 4">
            <a:extLst>
              <a:ext uri="{FF2B5EF4-FFF2-40B4-BE49-F238E27FC236}">
                <a16:creationId xmlns:a16="http://schemas.microsoft.com/office/drawing/2014/main" id="{C8BBC356-BF95-491D-A0CF-239C7BDCB1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35DE39-4F79-4F8E-9EA8-FFB849B9A40A}"/>
              </a:ext>
            </a:extLst>
          </p:cNvPr>
          <p:cNvSpPr>
            <a:spLocks noGrp="1"/>
          </p:cNvSpPr>
          <p:nvPr>
            <p:ph type="sldNum" sz="quarter" idx="12"/>
          </p:nvPr>
        </p:nvSpPr>
        <p:spPr/>
        <p:txBody>
          <a:bodyPr/>
          <a:lstStyle/>
          <a:p>
            <a:fld id="{12C5E1C2-9C05-49EC-8E59-8B42C4005941}" type="slidenum">
              <a:rPr lang="en-US" smtClean="0"/>
              <a:t>‹#›</a:t>
            </a:fld>
            <a:endParaRPr lang="en-US"/>
          </a:p>
        </p:txBody>
      </p:sp>
    </p:spTree>
    <p:extLst>
      <p:ext uri="{BB962C8B-B14F-4D97-AF65-F5344CB8AC3E}">
        <p14:creationId xmlns:p14="http://schemas.microsoft.com/office/powerpoint/2010/main" val="865289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01C3-C3C6-43D9-9795-B15CB574E6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478A92-B7F8-4914-B7D9-EB471AA6CDD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7E8071-C44F-4634-8B71-C0C9DB2F50FD}"/>
              </a:ext>
            </a:extLst>
          </p:cNvPr>
          <p:cNvSpPr>
            <a:spLocks noGrp="1"/>
          </p:cNvSpPr>
          <p:nvPr>
            <p:ph type="dt" sz="half" idx="10"/>
          </p:nvPr>
        </p:nvSpPr>
        <p:spPr/>
        <p:txBody>
          <a:bodyPr/>
          <a:lstStyle/>
          <a:p>
            <a:fld id="{887FD296-FC10-46FE-8BCD-32ED66CCF9A7}" type="datetimeFigureOut">
              <a:rPr lang="en-US" smtClean="0"/>
              <a:t>1/28/2021</a:t>
            </a:fld>
            <a:endParaRPr lang="en-US"/>
          </a:p>
        </p:txBody>
      </p:sp>
      <p:sp>
        <p:nvSpPr>
          <p:cNvPr id="5" name="Footer Placeholder 4">
            <a:extLst>
              <a:ext uri="{FF2B5EF4-FFF2-40B4-BE49-F238E27FC236}">
                <a16:creationId xmlns:a16="http://schemas.microsoft.com/office/drawing/2014/main" id="{2618E514-737E-46B0-BB1D-1DE46B2843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9A9F47-C4FD-4A5B-A8B0-8FFE499B6AAF}"/>
              </a:ext>
            </a:extLst>
          </p:cNvPr>
          <p:cNvSpPr>
            <a:spLocks noGrp="1"/>
          </p:cNvSpPr>
          <p:nvPr>
            <p:ph type="sldNum" sz="quarter" idx="12"/>
          </p:nvPr>
        </p:nvSpPr>
        <p:spPr/>
        <p:txBody>
          <a:bodyPr/>
          <a:lstStyle/>
          <a:p>
            <a:fld id="{12C5E1C2-9C05-49EC-8E59-8B42C4005941}" type="slidenum">
              <a:rPr lang="en-US" smtClean="0"/>
              <a:t>‹#›</a:t>
            </a:fld>
            <a:endParaRPr lang="en-US"/>
          </a:p>
        </p:txBody>
      </p:sp>
    </p:spTree>
    <p:extLst>
      <p:ext uri="{BB962C8B-B14F-4D97-AF65-F5344CB8AC3E}">
        <p14:creationId xmlns:p14="http://schemas.microsoft.com/office/powerpoint/2010/main" val="1534679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AF005-8E9C-4DA7-9DAC-B04F877A04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111AEF4-6DA0-4946-98AF-45B1907E94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6B0DC8-1D68-456E-92D8-83B590370717}"/>
              </a:ext>
            </a:extLst>
          </p:cNvPr>
          <p:cNvSpPr>
            <a:spLocks noGrp="1"/>
          </p:cNvSpPr>
          <p:nvPr>
            <p:ph type="dt" sz="half" idx="10"/>
          </p:nvPr>
        </p:nvSpPr>
        <p:spPr/>
        <p:txBody>
          <a:bodyPr/>
          <a:lstStyle/>
          <a:p>
            <a:fld id="{887FD296-FC10-46FE-8BCD-32ED66CCF9A7}" type="datetimeFigureOut">
              <a:rPr lang="en-US" smtClean="0"/>
              <a:t>1/28/2021</a:t>
            </a:fld>
            <a:endParaRPr lang="en-US"/>
          </a:p>
        </p:txBody>
      </p:sp>
      <p:sp>
        <p:nvSpPr>
          <p:cNvPr id="5" name="Footer Placeholder 4">
            <a:extLst>
              <a:ext uri="{FF2B5EF4-FFF2-40B4-BE49-F238E27FC236}">
                <a16:creationId xmlns:a16="http://schemas.microsoft.com/office/drawing/2014/main" id="{B91CC6A4-D947-4B13-AB4C-EB98A826A0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FF9BD6-14B4-4C2B-A49E-B0910C1EE42A}"/>
              </a:ext>
            </a:extLst>
          </p:cNvPr>
          <p:cNvSpPr>
            <a:spLocks noGrp="1"/>
          </p:cNvSpPr>
          <p:nvPr>
            <p:ph type="sldNum" sz="quarter" idx="12"/>
          </p:nvPr>
        </p:nvSpPr>
        <p:spPr/>
        <p:txBody>
          <a:bodyPr/>
          <a:lstStyle/>
          <a:p>
            <a:fld id="{12C5E1C2-9C05-49EC-8E59-8B42C4005941}" type="slidenum">
              <a:rPr lang="en-US" smtClean="0"/>
              <a:t>‹#›</a:t>
            </a:fld>
            <a:endParaRPr lang="en-US"/>
          </a:p>
        </p:txBody>
      </p:sp>
    </p:spTree>
    <p:extLst>
      <p:ext uri="{BB962C8B-B14F-4D97-AF65-F5344CB8AC3E}">
        <p14:creationId xmlns:p14="http://schemas.microsoft.com/office/powerpoint/2010/main" val="2072228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46825-E370-4E52-885D-35EA1DC3FE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D19764-F1D5-4B4A-B738-1767D5D578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80742E4-7918-4D2C-BAB7-A2D54144520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37B0004-4877-44FB-9CDD-DD0874440CF6}"/>
              </a:ext>
            </a:extLst>
          </p:cNvPr>
          <p:cNvSpPr>
            <a:spLocks noGrp="1"/>
          </p:cNvSpPr>
          <p:nvPr>
            <p:ph type="dt" sz="half" idx="10"/>
          </p:nvPr>
        </p:nvSpPr>
        <p:spPr/>
        <p:txBody>
          <a:bodyPr/>
          <a:lstStyle/>
          <a:p>
            <a:fld id="{887FD296-FC10-46FE-8BCD-32ED66CCF9A7}" type="datetimeFigureOut">
              <a:rPr lang="en-US" smtClean="0"/>
              <a:t>1/28/2021</a:t>
            </a:fld>
            <a:endParaRPr lang="en-US"/>
          </a:p>
        </p:txBody>
      </p:sp>
      <p:sp>
        <p:nvSpPr>
          <p:cNvPr id="6" name="Footer Placeholder 5">
            <a:extLst>
              <a:ext uri="{FF2B5EF4-FFF2-40B4-BE49-F238E27FC236}">
                <a16:creationId xmlns:a16="http://schemas.microsoft.com/office/drawing/2014/main" id="{0256D59C-7C64-4778-965C-4F27E3AA19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F8841C-A4F9-4D7B-9C5C-1BDB939FF9CD}"/>
              </a:ext>
            </a:extLst>
          </p:cNvPr>
          <p:cNvSpPr>
            <a:spLocks noGrp="1"/>
          </p:cNvSpPr>
          <p:nvPr>
            <p:ph type="sldNum" sz="quarter" idx="12"/>
          </p:nvPr>
        </p:nvSpPr>
        <p:spPr/>
        <p:txBody>
          <a:bodyPr/>
          <a:lstStyle/>
          <a:p>
            <a:fld id="{12C5E1C2-9C05-49EC-8E59-8B42C4005941}" type="slidenum">
              <a:rPr lang="en-US" smtClean="0"/>
              <a:t>‹#›</a:t>
            </a:fld>
            <a:endParaRPr lang="en-US"/>
          </a:p>
        </p:txBody>
      </p:sp>
    </p:spTree>
    <p:extLst>
      <p:ext uri="{BB962C8B-B14F-4D97-AF65-F5344CB8AC3E}">
        <p14:creationId xmlns:p14="http://schemas.microsoft.com/office/powerpoint/2010/main" val="3464306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30382-6DFB-4FC8-ADA8-61B17F6074C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5E0F83C-8DF7-430B-BA8C-B24F6486DB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F8C0D9-719D-4664-8A7B-B7E248B56E0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6A94A75-5007-407E-8285-A39C2811EA4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49A0AF-62B4-4959-BE44-1ACA08D754C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62EB4A-22DB-4F0A-A1AC-71C844DBC079}"/>
              </a:ext>
            </a:extLst>
          </p:cNvPr>
          <p:cNvSpPr>
            <a:spLocks noGrp="1"/>
          </p:cNvSpPr>
          <p:nvPr>
            <p:ph type="dt" sz="half" idx="10"/>
          </p:nvPr>
        </p:nvSpPr>
        <p:spPr/>
        <p:txBody>
          <a:bodyPr/>
          <a:lstStyle/>
          <a:p>
            <a:fld id="{887FD296-FC10-46FE-8BCD-32ED66CCF9A7}" type="datetimeFigureOut">
              <a:rPr lang="en-US" smtClean="0"/>
              <a:t>1/28/2021</a:t>
            </a:fld>
            <a:endParaRPr lang="en-US"/>
          </a:p>
        </p:txBody>
      </p:sp>
      <p:sp>
        <p:nvSpPr>
          <p:cNvPr id="8" name="Footer Placeholder 7">
            <a:extLst>
              <a:ext uri="{FF2B5EF4-FFF2-40B4-BE49-F238E27FC236}">
                <a16:creationId xmlns:a16="http://schemas.microsoft.com/office/drawing/2014/main" id="{8437C938-6546-426B-ACFC-9F25CCB3C7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4A54268-2B8C-4F18-9728-F994A20325F6}"/>
              </a:ext>
            </a:extLst>
          </p:cNvPr>
          <p:cNvSpPr>
            <a:spLocks noGrp="1"/>
          </p:cNvSpPr>
          <p:nvPr>
            <p:ph type="sldNum" sz="quarter" idx="12"/>
          </p:nvPr>
        </p:nvSpPr>
        <p:spPr/>
        <p:txBody>
          <a:bodyPr/>
          <a:lstStyle/>
          <a:p>
            <a:fld id="{12C5E1C2-9C05-49EC-8E59-8B42C4005941}" type="slidenum">
              <a:rPr lang="en-US" smtClean="0"/>
              <a:t>‹#›</a:t>
            </a:fld>
            <a:endParaRPr lang="en-US"/>
          </a:p>
        </p:txBody>
      </p:sp>
    </p:spTree>
    <p:extLst>
      <p:ext uri="{BB962C8B-B14F-4D97-AF65-F5344CB8AC3E}">
        <p14:creationId xmlns:p14="http://schemas.microsoft.com/office/powerpoint/2010/main" val="910576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F79C8-6031-4980-8AA0-3A7AE0E51E7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330C5A-024C-4944-9BDF-125E97C46757}"/>
              </a:ext>
            </a:extLst>
          </p:cNvPr>
          <p:cNvSpPr>
            <a:spLocks noGrp="1"/>
          </p:cNvSpPr>
          <p:nvPr>
            <p:ph type="dt" sz="half" idx="10"/>
          </p:nvPr>
        </p:nvSpPr>
        <p:spPr/>
        <p:txBody>
          <a:bodyPr/>
          <a:lstStyle/>
          <a:p>
            <a:fld id="{887FD296-FC10-46FE-8BCD-32ED66CCF9A7}" type="datetimeFigureOut">
              <a:rPr lang="en-US" smtClean="0"/>
              <a:t>1/28/2021</a:t>
            </a:fld>
            <a:endParaRPr lang="en-US"/>
          </a:p>
        </p:txBody>
      </p:sp>
      <p:sp>
        <p:nvSpPr>
          <p:cNvPr id="4" name="Footer Placeholder 3">
            <a:extLst>
              <a:ext uri="{FF2B5EF4-FFF2-40B4-BE49-F238E27FC236}">
                <a16:creationId xmlns:a16="http://schemas.microsoft.com/office/drawing/2014/main" id="{6D19E816-0FF6-47A6-A2C7-06EF0B54DAA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36954B-98E1-451F-94CE-F8DC758DE5D8}"/>
              </a:ext>
            </a:extLst>
          </p:cNvPr>
          <p:cNvSpPr>
            <a:spLocks noGrp="1"/>
          </p:cNvSpPr>
          <p:nvPr>
            <p:ph type="sldNum" sz="quarter" idx="12"/>
          </p:nvPr>
        </p:nvSpPr>
        <p:spPr/>
        <p:txBody>
          <a:bodyPr/>
          <a:lstStyle/>
          <a:p>
            <a:fld id="{12C5E1C2-9C05-49EC-8E59-8B42C4005941}" type="slidenum">
              <a:rPr lang="en-US" smtClean="0"/>
              <a:t>‹#›</a:t>
            </a:fld>
            <a:endParaRPr lang="en-US"/>
          </a:p>
        </p:txBody>
      </p:sp>
    </p:spTree>
    <p:extLst>
      <p:ext uri="{BB962C8B-B14F-4D97-AF65-F5344CB8AC3E}">
        <p14:creationId xmlns:p14="http://schemas.microsoft.com/office/powerpoint/2010/main" val="38839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57C30D-340C-4E65-8BE0-815916A25614}"/>
              </a:ext>
            </a:extLst>
          </p:cNvPr>
          <p:cNvSpPr>
            <a:spLocks noGrp="1"/>
          </p:cNvSpPr>
          <p:nvPr>
            <p:ph type="dt" sz="half" idx="10"/>
          </p:nvPr>
        </p:nvSpPr>
        <p:spPr/>
        <p:txBody>
          <a:bodyPr/>
          <a:lstStyle/>
          <a:p>
            <a:fld id="{887FD296-FC10-46FE-8BCD-32ED66CCF9A7}" type="datetimeFigureOut">
              <a:rPr lang="en-US" smtClean="0"/>
              <a:t>1/28/2021</a:t>
            </a:fld>
            <a:endParaRPr lang="en-US"/>
          </a:p>
        </p:txBody>
      </p:sp>
      <p:sp>
        <p:nvSpPr>
          <p:cNvPr id="3" name="Footer Placeholder 2">
            <a:extLst>
              <a:ext uri="{FF2B5EF4-FFF2-40B4-BE49-F238E27FC236}">
                <a16:creationId xmlns:a16="http://schemas.microsoft.com/office/drawing/2014/main" id="{89A08D87-BA98-44FF-BD5A-5FA71A5FC9F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3057FC5-1175-4619-8E1F-036DD64F8B8E}"/>
              </a:ext>
            </a:extLst>
          </p:cNvPr>
          <p:cNvSpPr>
            <a:spLocks noGrp="1"/>
          </p:cNvSpPr>
          <p:nvPr>
            <p:ph type="sldNum" sz="quarter" idx="12"/>
          </p:nvPr>
        </p:nvSpPr>
        <p:spPr/>
        <p:txBody>
          <a:bodyPr/>
          <a:lstStyle/>
          <a:p>
            <a:fld id="{12C5E1C2-9C05-49EC-8E59-8B42C4005941}" type="slidenum">
              <a:rPr lang="en-US" smtClean="0"/>
              <a:t>‹#›</a:t>
            </a:fld>
            <a:endParaRPr lang="en-US"/>
          </a:p>
        </p:txBody>
      </p:sp>
    </p:spTree>
    <p:extLst>
      <p:ext uri="{BB962C8B-B14F-4D97-AF65-F5344CB8AC3E}">
        <p14:creationId xmlns:p14="http://schemas.microsoft.com/office/powerpoint/2010/main" val="189374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9A4D9-F369-43B3-BC84-FC901AA792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C5F48B-9BFF-4A56-9C53-F57C37C5DD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EDE05A-3C5F-4079-A677-6424617E3F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765BA4-2A01-493C-AC33-CAC88C13103D}"/>
              </a:ext>
            </a:extLst>
          </p:cNvPr>
          <p:cNvSpPr>
            <a:spLocks noGrp="1"/>
          </p:cNvSpPr>
          <p:nvPr>
            <p:ph type="dt" sz="half" idx="10"/>
          </p:nvPr>
        </p:nvSpPr>
        <p:spPr/>
        <p:txBody>
          <a:bodyPr/>
          <a:lstStyle/>
          <a:p>
            <a:fld id="{887FD296-FC10-46FE-8BCD-32ED66CCF9A7}" type="datetimeFigureOut">
              <a:rPr lang="en-US" smtClean="0"/>
              <a:t>1/28/2021</a:t>
            </a:fld>
            <a:endParaRPr lang="en-US"/>
          </a:p>
        </p:txBody>
      </p:sp>
      <p:sp>
        <p:nvSpPr>
          <p:cNvPr id="6" name="Footer Placeholder 5">
            <a:extLst>
              <a:ext uri="{FF2B5EF4-FFF2-40B4-BE49-F238E27FC236}">
                <a16:creationId xmlns:a16="http://schemas.microsoft.com/office/drawing/2014/main" id="{17906662-881B-4F62-A5BA-44F019B58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0003E1-A1D6-4E6C-BD93-113E897D5CB8}"/>
              </a:ext>
            </a:extLst>
          </p:cNvPr>
          <p:cNvSpPr>
            <a:spLocks noGrp="1"/>
          </p:cNvSpPr>
          <p:nvPr>
            <p:ph type="sldNum" sz="quarter" idx="12"/>
          </p:nvPr>
        </p:nvSpPr>
        <p:spPr/>
        <p:txBody>
          <a:bodyPr/>
          <a:lstStyle/>
          <a:p>
            <a:fld id="{12C5E1C2-9C05-49EC-8E59-8B42C4005941}" type="slidenum">
              <a:rPr lang="en-US" smtClean="0"/>
              <a:t>‹#›</a:t>
            </a:fld>
            <a:endParaRPr lang="en-US"/>
          </a:p>
        </p:txBody>
      </p:sp>
    </p:spTree>
    <p:extLst>
      <p:ext uri="{BB962C8B-B14F-4D97-AF65-F5344CB8AC3E}">
        <p14:creationId xmlns:p14="http://schemas.microsoft.com/office/powerpoint/2010/main" val="380574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38A5C-505C-4B37-8749-4DC893E27A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0777C34-8B78-4B20-B57C-1690B73C34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E3C4874-CF05-4010-9CEA-72BABC381A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8805A7-951E-4174-BA7A-F318BF5EFF56}"/>
              </a:ext>
            </a:extLst>
          </p:cNvPr>
          <p:cNvSpPr>
            <a:spLocks noGrp="1"/>
          </p:cNvSpPr>
          <p:nvPr>
            <p:ph type="dt" sz="half" idx="10"/>
          </p:nvPr>
        </p:nvSpPr>
        <p:spPr/>
        <p:txBody>
          <a:bodyPr/>
          <a:lstStyle/>
          <a:p>
            <a:fld id="{887FD296-FC10-46FE-8BCD-32ED66CCF9A7}" type="datetimeFigureOut">
              <a:rPr lang="en-US" smtClean="0"/>
              <a:t>1/28/2021</a:t>
            </a:fld>
            <a:endParaRPr lang="en-US"/>
          </a:p>
        </p:txBody>
      </p:sp>
      <p:sp>
        <p:nvSpPr>
          <p:cNvPr id="6" name="Footer Placeholder 5">
            <a:extLst>
              <a:ext uri="{FF2B5EF4-FFF2-40B4-BE49-F238E27FC236}">
                <a16:creationId xmlns:a16="http://schemas.microsoft.com/office/drawing/2014/main" id="{CEB506F5-604D-4C28-AADD-66B401711C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24F430-66E8-435B-8A1D-8A9C412B6101}"/>
              </a:ext>
            </a:extLst>
          </p:cNvPr>
          <p:cNvSpPr>
            <a:spLocks noGrp="1"/>
          </p:cNvSpPr>
          <p:nvPr>
            <p:ph type="sldNum" sz="quarter" idx="12"/>
          </p:nvPr>
        </p:nvSpPr>
        <p:spPr/>
        <p:txBody>
          <a:bodyPr/>
          <a:lstStyle/>
          <a:p>
            <a:fld id="{12C5E1C2-9C05-49EC-8E59-8B42C4005941}" type="slidenum">
              <a:rPr lang="en-US" smtClean="0"/>
              <a:t>‹#›</a:t>
            </a:fld>
            <a:endParaRPr lang="en-US"/>
          </a:p>
        </p:txBody>
      </p:sp>
    </p:spTree>
    <p:extLst>
      <p:ext uri="{BB962C8B-B14F-4D97-AF65-F5344CB8AC3E}">
        <p14:creationId xmlns:p14="http://schemas.microsoft.com/office/powerpoint/2010/main" val="1495021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46171B-120C-43F2-B139-BB0D651F25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292DEE-BBBF-4162-9D20-BAAB36101B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ED3783-2748-49BC-8ECD-8039C1EFA1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7FD296-FC10-46FE-8BCD-32ED66CCF9A7}" type="datetimeFigureOut">
              <a:rPr lang="en-US" smtClean="0"/>
              <a:t>1/28/2021</a:t>
            </a:fld>
            <a:endParaRPr lang="en-US"/>
          </a:p>
        </p:txBody>
      </p:sp>
      <p:sp>
        <p:nvSpPr>
          <p:cNvPr id="5" name="Footer Placeholder 4">
            <a:extLst>
              <a:ext uri="{FF2B5EF4-FFF2-40B4-BE49-F238E27FC236}">
                <a16:creationId xmlns:a16="http://schemas.microsoft.com/office/drawing/2014/main" id="{24C3614D-2AAA-49B7-AB57-82044EF9FF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967D6F1-D455-4983-BFC6-8D6C51F42E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5E1C2-9C05-49EC-8E59-8B42C4005941}" type="slidenum">
              <a:rPr lang="en-US" smtClean="0"/>
              <a:t>‹#›</a:t>
            </a:fld>
            <a:endParaRPr lang="en-US"/>
          </a:p>
        </p:txBody>
      </p:sp>
    </p:spTree>
    <p:extLst>
      <p:ext uri="{BB962C8B-B14F-4D97-AF65-F5344CB8AC3E}">
        <p14:creationId xmlns:p14="http://schemas.microsoft.com/office/powerpoint/2010/main" val="3722040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hysiciansforinformedconsent.org/education/"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95F84-074A-4E4B-87FD-C4DB99867C13}"/>
              </a:ext>
            </a:extLst>
          </p:cNvPr>
          <p:cNvSpPr>
            <a:spLocks noGrp="1"/>
          </p:cNvSpPr>
          <p:nvPr>
            <p:ph type="ctrTitle"/>
          </p:nvPr>
        </p:nvSpPr>
        <p:spPr/>
        <p:txBody>
          <a:bodyPr/>
          <a:lstStyle/>
          <a:p>
            <a:r>
              <a:rPr lang="en-US">
                <a:solidFill>
                  <a:srgbClr val="096663"/>
                </a:solidFill>
              </a:rPr>
              <a:t>Flu vaccines and Aluminum Adjuvants</a:t>
            </a:r>
            <a:endParaRPr lang="en-US">
              <a:solidFill>
                <a:srgbClr val="096663"/>
              </a:solidFill>
              <a:cs typeface="Calibri Light"/>
            </a:endParaRPr>
          </a:p>
        </p:txBody>
      </p:sp>
      <p:sp>
        <p:nvSpPr>
          <p:cNvPr id="3" name="Subtitle 2">
            <a:extLst>
              <a:ext uri="{FF2B5EF4-FFF2-40B4-BE49-F238E27FC236}">
                <a16:creationId xmlns:a16="http://schemas.microsoft.com/office/drawing/2014/main" id="{71CF64D2-2D0F-450B-9770-7C40FFE3BAFB}"/>
              </a:ext>
            </a:extLst>
          </p:cNvPr>
          <p:cNvSpPr>
            <a:spLocks noGrp="1"/>
          </p:cNvSpPr>
          <p:nvPr>
            <p:ph type="subTitle" idx="1"/>
          </p:nvPr>
        </p:nvSpPr>
        <p:spPr>
          <a:xfrm>
            <a:off x="1524000" y="3926594"/>
            <a:ext cx="9144000" cy="1655762"/>
          </a:xfrm>
        </p:spPr>
        <p:txBody>
          <a:bodyPr/>
          <a:lstStyle/>
          <a:p>
            <a:r>
              <a:rPr lang="en-US"/>
              <a:t>Cammy Benton, MD, IFMCP, ABIHM</a:t>
            </a:r>
          </a:p>
          <a:p>
            <a:r>
              <a:rPr lang="en-US"/>
              <a:t>Board Certified Family Medicine</a:t>
            </a:r>
          </a:p>
          <a:p>
            <a:r>
              <a:rPr lang="en-US"/>
              <a:t>Founding board member Physicians for Informed Consent</a:t>
            </a:r>
          </a:p>
        </p:txBody>
      </p:sp>
    </p:spTree>
    <p:extLst>
      <p:ext uri="{BB962C8B-B14F-4D97-AF65-F5344CB8AC3E}">
        <p14:creationId xmlns:p14="http://schemas.microsoft.com/office/powerpoint/2010/main" val="29241452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CD3D1-7F92-46A3-9F98-BDC0FA79B799}"/>
              </a:ext>
            </a:extLst>
          </p:cNvPr>
          <p:cNvSpPr>
            <a:spLocks noGrp="1"/>
          </p:cNvSpPr>
          <p:nvPr>
            <p:ph type="title"/>
          </p:nvPr>
        </p:nvSpPr>
        <p:spPr/>
        <p:txBody>
          <a:bodyPr/>
          <a:lstStyle/>
          <a:p>
            <a:r>
              <a:rPr lang="en-US">
                <a:solidFill>
                  <a:srgbClr val="096663"/>
                </a:solidFill>
              </a:rPr>
              <a:t>What about the Health Care Workers (HCW)?</a:t>
            </a:r>
            <a:endParaRPr lang="en-US">
              <a:solidFill>
                <a:srgbClr val="096663"/>
              </a:solidFill>
              <a:cs typeface="Calibri Light"/>
            </a:endParaRPr>
          </a:p>
        </p:txBody>
      </p:sp>
      <p:sp>
        <p:nvSpPr>
          <p:cNvPr id="3" name="Content Placeholder 2">
            <a:extLst>
              <a:ext uri="{FF2B5EF4-FFF2-40B4-BE49-F238E27FC236}">
                <a16:creationId xmlns:a16="http://schemas.microsoft.com/office/drawing/2014/main" id="{26873CBC-C225-4F3E-8BF6-215CE84725CF}"/>
              </a:ext>
            </a:extLst>
          </p:cNvPr>
          <p:cNvSpPr>
            <a:spLocks noGrp="1"/>
          </p:cNvSpPr>
          <p:nvPr>
            <p:ph idx="1"/>
          </p:nvPr>
        </p:nvSpPr>
        <p:spPr/>
        <p:txBody>
          <a:bodyPr vert="horz" lIns="91440" tIns="45720" rIns="91440" bIns="45720" rtlCol="0" anchor="t">
            <a:normAutofit/>
          </a:bodyPr>
          <a:lstStyle/>
          <a:p>
            <a:r>
              <a:rPr lang="en-US" sz="2400"/>
              <a:t>Cochrane review of 30 studies- </a:t>
            </a:r>
            <a:r>
              <a:rPr lang="en-US" sz="2400">
                <a:ea typeface="+mn-lt"/>
                <a:cs typeface="+mn-lt"/>
              </a:rPr>
              <a:t>“</a:t>
            </a:r>
            <a:r>
              <a:rPr lang="en-US" sz="2400"/>
              <a:t>Our review findings have not identified conclusive evidence of benefit of HCW vaccination programs on specific outcomes of lab-proven influenza, its complications (lower respiratory infection, hospitalization or death due to lower respiratory tract illness) or all-cause mortality in people over the age of 60.” Authors conclude, “This review does not provide reasonable evidence to support the vaccination of healthcare workers to prevent influenza…There is little evidence to justify medical care and public health practitioners mandating influenza vaccination for healthcare workers.”   </a:t>
            </a:r>
            <a:endParaRPr lang="en-US" sz="2400" i="1"/>
          </a:p>
          <a:p>
            <a:pPr marL="457200" lvl="1" indent="0">
              <a:buNone/>
            </a:pPr>
            <a:r>
              <a:rPr lang="en-US" sz="2000" i="1"/>
              <a:t>Thomas RE et al, Influenza vaccination for Health care workers who care for people aged 60 and older living in long-term care institutions. Cochrane Database Syst Rev 2016 Jun 2;(6) :CD005187</a:t>
            </a:r>
            <a:endParaRPr lang="en-US" sz="2000" i="1">
              <a:cs typeface="Calibri"/>
            </a:endParaRPr>
          </a:p>
          <a:p>
            <a:endParaRPr lang="en-US" sz="2400">
              <a:cs typeface="Calibri"/>
            </a:endParaRPr>
          </a:p>
        </p:txBody>
      </p:sp>
    </p:spTree>
    <p:extLst>
      <p:ext uri="{BB962C8B-B14F-4D97-AF65-F5344CB8AC3E}">
        <p14:creationId xmlns:p14="http://schemas.microsoft.com/office/powerpoint/2010/main" val="450968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4BCEE-5583-4D8A-9072-B86BFDA990FC}"/>
              </a:ext>
            </a:extLst>
          </p:cNvPr>
          <p:cNvSpPr>
            <a:spLocks noGrp="1"/>
          </p:cNvSpPr>
          <p:nvPr>
            <p:ph type="title"/>
          </p:nvPr>
        </p:nvSpPr>
        <p:spPr>
          <a:xfrm>
            <a:off x="838200" y="605014"/>
            <a:ext cx="10515600" cy="1325563"/>
          </a:xfrm>
        </p:spPr>
        <p:txBody>
          <a:bodyPr vert="horz" lIns="91440" tIns="45720" rIns="91440" bIns="45720" rtlCol="0" anchor="t">
            <a:normAutofit/>
          </a:bodyPr>
          <a:lstStyle/>
          <a:p>
            <a:r>
              <a:rPr lang="en-US">
                <a:solidFill>
                  <a:srgbClr val="096663"/>
                </a:solidFill>
              </a:rPr>
              <a:t>Clearly the Flu vaccine mandates are critical in the Coronavirus pandemic, right?   </a:t>
            </a:r>
            <a:endParaRPr lang="en-US">
              <a:solidFill>
                <a:srgbClr val="096663"/>
              </a:solidFill>
              <a:cs typeface="Calibri Light"/>
            </a:endParaRPr>
          </a:p>
        </p:txBody>
      </p:sp>
      <p:sp>
        <p:nvSpPr>
          <p:cNvPr id="3" name="Content Placeholder 2">
            <a:extLst>
              <a:ext uri="{FF2B5EF4-FFF2-40B4-BE49-F238E27FC236}">
                <a16:creationId xmlns:a16="http://schemas.microsoft.com/office/drawing/2014/main" id="{87010ACB-0471-40C9-8F05-3FF9E4E0F800}"/>
              </a:ext>
            </a:extLst>
          </p:cNvPr>
          <p:cNvSpPr>
            <a:spLocks noGrp="1"/>
          </p:cNvSpPr>
          <p:nvPr>
            <p:ph idx="1"/>
          </p:nvPr>
        </p:nvSpPr>
        <p:spPr>
          <a:xfrm>
            <a:off x="659567" y="2361848"/>
            <a:ext cx="10694233" cy="4608578"/>
          </a:xfrm>
        </p:spPr>
        <p:txBody>
          <a:bodyPr vert="horz" lIns="91440" tIns="45720" rIns="91440" bIns="45720" rtlCol="0" anchor="t">
            <a:normAutofit/>
          </a:bodyPr>
          <a:lstStyle/>
          <a:p>
            <a:r>
              <a:rPr lang="en-US" sz="2200"/>
              <a:t>The British Medical Journal published a Cochrane analysis “The large gap between policy and what the data tell us (when rigorously assembled and evaluated) is surprising… Evidence from Systemic reviews shows that inactivated vaccines have little or no effect on the effects measured.  Reasons for the current gap between policy and evidence are unclear, but given the huge resources involved, a re-evaluation should be urgently undertaken.”   </a:t>
            </a:r>
            <a:endParaRPr lang="en-US" sz="2200" i="1">
              <a:cs typeface="Calibri"/>
            </a:endParaRPr>
          </a:p>
          <a:p>
            <a:pPr marL="457200" lvl="1" indent="0">
              <a:buNone/>
            </a:pPr>
            <a:r>
              <a:rPr lang="en-US" sz="1800" i="1"/>
              <a:t>Jefferson T et al.  Influenza vaccination: policy versus evidence. BMJ 2006 Oct 28;333(7574); 912-5</a:t>
            </a:r>
            <a:endParaRPr lang="en-US" sz="1800" i="1">
              <a:cs typeface="Calibri" panose="020F0502020204030204"/>
            </a:endParaRPr>
          </a:p>
          <a:p>
            <a:pPr marL="457200" lvl="1" indent="0">
              <a:buNone/>
            </a:pPr>
            <a:endParaRPr lang="en-US" sz="2000">
              <a:solidFill>
                <a:srgbClr val="212121"/>
              </a:solidFill>
              <a:latin typeface="Calibri"/>
              <a:cs typeface="Calibri"/>
            </a:endParaRPr>
          </a:p>
          <a:p>
            <a:r>
              <a:rPr lang="en-US" sz="2200" b="0" i="0">
                <a:solidFill>
                  <a:srgbClr val="212121"/>
                </a:solidFill>
                <a:effectLst/>
                <a:latin typeface="Calibri"/>
                <a:cs typeface="Calibri"/>
              </a:rPr>
              <a:t>“Vaccine derived virus interference was significantly associated with coronavirus and human metapneumovirus” There was a 36% increased risk of coronavirus in fact.</a:t>
            </a:r>
            <a:endParaRPr lang="en-US" altLang="en-US" sz="2200" i="1">
              <a:solidFill>
                <a:srgbClr val="000000"/>
              </a:solidFill>
              <a:latin typeface="Calibri"/>
              <a:cs typeface="Calibri"/>
            </a:endParaRPr>
          </a:p>
          <a:p>
            <a:pPr marL="457200" lvl="1" indent="0">
              <a:buNone/>
            </a:pPr>
            <a:r>
              <a:rPr lang="en-US" altLang="en-US" sz="1800" i="1">
                <a:solidFill>
                  <a:srgbClr val="000000"/>
                </a:solidFill>
                <a:latin typeface="Calibri"/>
                <a:cs typeface="Calibri"/>
              </a:rPr>
              <a:t>Greg G Wolff.  </a:t>
            </a:r>
            <a:r>
              <a:rPr lang="en-US" sz="1800" i="1">
                <a:solidFill>
                  <a:srgbClr val="212121"/>
                </a:solidFill>
                <a:latin typeface="Calibri"/>
                <a:cs typeface="Calibri"/>
              </a:rPr>
              <a:t>Influenza vaccination and respiratory virus interference among Department of Defense personnel during the 2017-2018 influenza season. Vaccine </a:t>
            </a:r>
            <a:r>
              <a:rPr lang="en-US" altLang="en-US" sz="1800" i="1">
                <a:solidFill>
                  <a:srgbClr val="000000"/>
                </a:solidFill>
                <a:latin typeface="Calibri"/>
                <a:cs typeface="Calibri"/>
              </a:rPr>
              <a:t>2020</a:t>
            </a:r>
            <a:r>
              <a:rPr kumimoji="0" lang="en-US" altLang="en-US" sz="1800" b="0" i="1" u="none" strike="noStrike" cap="none" normalizeH="0" baseline="0">
                <a:ln>
                  <a:noFill/>
                </a:ln>
                <a:effectLst/>
                <a:latin typeface="Calibri"/>
                <a:cs typeface="Calibri"/>
              </a:rPr>
              <a:t> Jan 10;38(2):350-354.</a:t>
            </a:r>
            <a:r>
              <a:rPr kumimoji="0" lang="en-US" altLang="en-US" sz="1800" b="0" i="1" u="none" strike="noStrike" cap="none" normalizeH="0" baseline="0">
                <a:ln>
                  <a:noFill/>
                </a:ln>
                <a:effectLst/>
                <a:latin typeface="Calibri"/>
                <a:cs typeface="Arial"/>
              </a:rPr>
              <a:t> </a:t>
            </a:r>
            <a:endParaRPr lang="en-US" altLang="en-US" sz="1800" i="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41924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82BA2-804E-4491-B261-3951661F68F2}"/>
              </a:ext>
            </a:extLst>
          </p:cNvPr>
          <p:cNvSpPr>
            <a:spLocks noGrp="1"/>
          </p:cNvSpPr>
          <p:nvPr>
            <p:ph type="title"/>
          </p:nvPr>
        </p:nvSpPr>
        <p:spPr>
          <a:xfrm>
            <a:off x="838200" y="548569"/>
            <a:ext cx="10515600" cy="874008"/>
          </a:xfrm>
        </p:spPr>
        <p:txBody>
          <a:bodyPr vert="horz" lIns="91440" tIns="45720" rIns="91440" bIns="45720" rtlCol="0" anchor="t">
            <a:normAutofit/>
          </a:bodyPr>
          <a:lstStyle/>
          <a:p>
            <a:r>
              <a:rPr lang="en-US">
                <a:solidFill>
                  <a:srgbClr val="096663"/>
                </a:solidFill>
              </a:rPr>
              <a:t>Aluminum Adjuvants-The </a:t>
            </a:r>
            <a:r>
              <a:rPr lang="en-US" err="1">
                <a:solidFill>
                  <a:srgbClr val="096663"/>
                </a:solidFill>
              </a:rPr>
              <a:t>whats</a:t>
            </a:r>
            <a:r>
              <a:rPr lang="en-US">
                <a:solidFill>
                  <a:srgbClr val="096663"/>
                </a:solidFill>
              </a:rPr>
              <a:t> and the whys</a:t>
            </a:r>
            <a:endParaRPr lang="en-US">
              <a:solidFill>
                <a:srgbClr val="096663"/>
              </a:solidFill>
              <a:cs typeface="Calibri Light"/>
            </a:endParaRPr>
          </a:p>
        </p:txBody>
      </p:sp>
      <p:sp>
        <p:nvSpPr>
          <p:cNvPr id="3" name="Content Placeholder 2">
            <a:extLst>
              <a:ext uri="{FF2B5EF4-FFF2-40B4-BE49-F238E27FC236}">
                <a16:creationId xmlns:a16="http://schemas.microsoft.com/office/drawing/2014/main" id="{E873F25C-EB35-4224-A0BB-2014BEB6E551}"/>
              </a:ext>
            </a:extLst>
          </p:cNvPr>
          <p:cNvSpPr>
            <a:spLocks noGrp="1"/>
          </p:cNvSpPr>
          <p:nvPr>
            <p:ph idx="1"/>
          </p:nvPr>
        </p:nvSpPr>
        <p:spPr>
          <a:xfrm>
            <a:off x="838200" y="1529292"/>
            <a:ext cx="10515600" cy="4351338"/>
          </a:xfrm>
        </p:spPr>
        <p:txBody>
          <a:bodyPr vert="horz" lIns="91440" tIns="45720" rIns="91440" bIns="45720" rtlCol="0" anchor="t">
            <a:normAutofit/>
          </a:bodyPr>
          <a:lstStyle/>
          <a:p>
            <a:r>
              <a:rPr lang="en-US" sz="2400"/>
              <a:t>Aluminum is the most abundant metal in the Earth’s crust, found in the soil and has no known natural biological function. Now found in processed foods, baby formulas, deodorants, antacids, allergy shots and vaccines.</a:t>
            </a:r>
            <a:endParaRPr lang="en-US" sz="2400">
              <a:cs typeface="Calibri"/>
            </a:endParaRPr>
          </a:p>
          <a:p>
            <a:endParaRPr lang="en-US" sz="2400">
              <a:cs typeface="Calibri"/>
            </a:endParaRPr>
          </a:p>
          <a:p>
            <a:r>
              <a:rPr lang="en-US" sz="2400"/>
              <a:t> In vaccines, we use aluminum salts as adjuvants to enhance immune response to an antigen (foreign substance). The US FDA says the antigens are necessary to trigger the immune response.  </a:t>
            </a:r>
            <a:endParaRPr lang="en-US" sz="2400">
              <a:cs typeface="Calibri"/>
            </a:endParaRPr>
          </a:p>
          <a:p>
            <a:endParaRPr lang="en-US" sz="2400">
              <a:cs typeface="Calibri"/>
            </a:endParaRPr>
          </a:p>
          <a:p>
            <a:r>
              <a:rPr lang="en-US" sz="2400"/>
              <a:t>Can we over or under trigger that immune response?</a:t>
            </a:r>
            <a:endParaRPr lang="en-US" sz="2400">
              <a:cs typeface="Calibri"/>
            </a:endParaRPr>
          </a:p>
        </p:txBody>
      </p:sp>
    </p:spTree>
    <p:extLst>
      <p:ext uri="{BB962C8B-B14F-4D97-AF65-F5344CB8AC3E}">
        <p14:creationId xmlns:p14="http://schemas.microsoft.com/office/powerpoint/2010/main" val="992722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540C1-4ACC-466C-BDA7-B63B56EB2203}"/>
              </a:ext>
            </a:extLst>
          </p:cNvPr>
          <p:cNvSpPr>
            <a:spLocks noGrp="1"/>
          </p:cNvSpPr>
          <p:nvPr>
            <p:ph type="title"/>
          </p:nvPr>
        </p:nvSpPr>
        <p:spPr>
          <a:xfrm>
            <a:off x="838200" y="520348"/>
            <a:ext cx="10515600" cy="1001008"/>
          </a:xfrm>
        </p:spPr>
        <p:txBody>
          <a:bodyPr vert="horz" lIns="91440" tIns="45720" rIns="91440" bIns="45720" rtlCol="0" anchor="t">
            <a:normAutofit/>
          </a:bodyPr>
          <a:lstStyle/>
          <a:p>
            <a:r>
              <a:rPr lang="en-US">
                <a:solidFill>
                  <a:srgbClr val="096663"/>
                </a:solidFill>
              </a:rPr>
              <a:t>Aluminum containing vaccines</a:t>
            </a:r>
            <a:endParaRPr lang="en-US">
              <a:solidFill>
                <a:srgbClr val="096663"/>
              </a:solidFill>
              <a:cs typeface="Calibri Light"/>
            </a:endParaRPr>
          </a:p>
        </p:txBody>
      </p:sp>
      <p:sp>
        <p:nvSpPr>
          <p:cNvPr id="3" name="Content Placeholder 2">
            <a:extLst>
              <a:ext uri="{FF2B5EF4-FFF2-40B4-BE49-F238E27FC236}">
                <a16:creationId xmlns:a16="http://schemas.microsoft.com/office/drawing/2014/main" id="{F565EC95-9D22-4125-B291-48E3C47AEE2A}"/>
              </a:ext>
            </a:extLst>
          </p:cNvPr>
          <p:cNvSpPr>
            <a:spLocks noGrp="1"/>
          </p:cNvSpPr>
          <p:nvPr>
            <p:ph idx="1"/>
          </p:nvPr>
        </p:nvSpPr>
        <p:spPr>
          <a:xfrm>
            <a:off x="838200" y="1585736"/>
            <a:ext cx="10515600" cy="4351338"/>
          </a:xfrm>
        </p:spPr>
        <p:txBody>
          <a:bodyPr vert="horz" lIns="91440" tIns="45720" rIns="91440" bIns="45720" rtlCol="0" anchor="t">
            <a:normAutofit/>
          </a:bodyPr>
          <a:lstStyle/>
          <a:p>
            <a:r>
              <a:rPr lang="en-US"/>
              <a:t>Hepatitis B</a:t>
            </a:r>
          </a:p>
          <a:p>
            <a:r>
              <a:rPr lang="en-US"/>
              <a:t>DTaP and Tdap (diphtheria, pertussis, and tetanus)</a:t>
            </a:r>
          </a:p>
          <a:p>
            <a:r>
              <a:rPr lang="en-US" err="1"/>
              <a:t>Haemophilus</a:t>
            </a:r>
            <a:r>
              <a:rPr lang="en-US"/>
              <a:t> Influenza type b</a:t>
            </a:r>
          </a:p>
          <a:p>
            <a:r>
              <a:rPr lang="en-US"/>
              <a:t>Pneumococcal </a:t>
            </a:r>
          </a:p>
          <a:p>
            <a:r>
              <a:rPr lang="en-US"/>
              <a:t>Hepatitis A</a:t>
            </a:r>
          </a:p>
          <a:p>
            <a:r>
              <a:rPr lang="en-US"/>
              <a:t>Human Papilloma virus</a:t>
            </a:r>
          </a:p>
          <a:p>
            <a:r>
              <a:rPr lang="en-US"/>
              <a:t>Meningococcal B</a:t>
            </a:r>
          </a:p>
          <a:p>
            <a:endParaRPr lang="en-US"/>
          </a:p>
        </p:txBody>
      </p:sp>
    </p:spTree>
    <p:extLst>
      <p:ext uri="{BB962C8B-B14F-4D97-AF65-F5344CB8AC3E}">
        <p14:creationId xmlns:p14="http://schemas.microsoft.com/office/powerpoint/2010/main" val="2636825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9ABE4-CA22-4AD3-9016-98D816E1D5A8}"/>
              </a:ext>
            </a:extLst>
          </p:cNvPr>
          <p:cNvSpPr>
            <a:spLocks noGrp="1"/>
          </p:cNvSpPr>
          <p:nvPr>
            <p:ph type="title"/>
          </p:nvPr>
        </p:nvSpPr>
        <p:spPr>
          <a:xfrm>
            <a:off x="824089" y="449792"/>
            <a:ext cx="10515600" cy="845786"/>
          </a:xfrm>
        </p:spPr>
        <p:txBody>
          <a:bodyPr vert="horz" lIns="91440" tIns="45720" rIns="91440" bIns="45720" rtlCol="0" anchor="t">
            <a:normAutofit/>
          </a:bodyPr>
          <a:lstStyle/>
          <a:p>
            <a:r>
              <a:rPr lang="en-US">
                <a:solidFill>
                  <a:srgbClr val="096663"/>
                </a:solidFill>
              </a:rPr>
              <a:t>Are the aluminum salts safe in vaccines?</a:t>
            </a:r>
            <a:endParaRPr lang="en-US">
              <a:solidFill>
                <a:srgbClr val="096663"/>
              </a:solidFill>
              <a:cs typeface="Calibri Light"/>
            </a:endParaRPr>
          </a:p>
        </p:txBody>
      </p:sp>
      <p:sp>
        <p:nvSpPr>
          <p:cNvPr id="3" name="Content Placeholder 2">
            <a:extLst>
              <a:ext uri="{FF2B5EF4-FFF2-40B4-BE49-F238E27FC236}">
                <a16:creationId xmlns:a16="http://schemas.microsoft.com/office/drawing/2014/main" id="{E963A9D6-8B47-4BB0-8F74-DA3B5D4D5C7F}"/>
              </a:ext>
            </a:extLst>
          </p:cNvPr>
          <p:cNvSpPr>
            <a:spLocks noGrp="1"/>
          </p:cNvSpPr>
          <p:nvPr>
            <p:ph idx="1"/>
          </p:nvPr>
        </p:nvSpPr>
        <p:spPr>
          <a:xfrm>
            <a:off x="824089" y="1472847"/>
            <a:ext cx="10515600" cy="4351338"/>
          </a:xfrm>
        </p:spPr>
        <p:txBody>
          <a:bodyPr vert="horz" lIns="91440" tIns="45720" rIns="91440" bIns="45720" rtlCol="0" anchor="t">
            <a:normAutofit lnSpcReduction="10000"/>
          </a:bodyPr>
          <a:lstStyle/>
          <a:p>
            <a:r>
              <a:rPr lang="en-US" sz="2400"/>
              <a:t>FDA- aluminum GRAS status (generally recognized as safe) since 1975. Prior to 1990, technology did not exist to measure the quantities and the absorption. </a:t>
            </a:r>
            <a:endParaRPr lang="en-US" sz="2400">
              <a:cs typeface="Calibri"/>
            </a:endParaRPr>
          </a:p>
          <a:p>
            <a:endParaRPr lang="en-US" sz="2400">
              <a:cs typeface="Calibri"/>
            </a:endParaRPr>
          </a:p>
          <a:p>
            <a:r>
              <a:rPr lang="en-US" sz="2400"/>
              <a:t>Since 1990, discoveries support effects on the nervous system and other parts of the body, the most noticeable range from motor skill impairment to encephalopathy which is listed in all the inserts. </a:t>
            </a:r>
            <a:endParaRPr lang="en-US" sz="2400">
              <a:cs typeface="Calibri"/>
            </a:endParaRPr>
          </a:p>
          <a:p>
            <a:pPr marL="0" indent="0">
              <a:buNone/>
            </a:pPr>
            <a:endParaRPr lang="en-US" sz="2400">
              <a:cs typeface="Calibri"/>
            </a:endParaRPr>
          </a:p>
          <a:p>
            <a:r>
              <a:rPr lang="en-US" sz="2400"/>
              <a:t>FDA 2003- “The agency is concerned that young children and children with immature renal function are at a higher risk resulting from any exposure to aluminum.” </a:t>
            </a:r>
            <a:endParaRPr lang="en-US" sz="2400" i="1"/>
          </a:p>
          <a:p>
            <a:pPr marL="457200" lvl="1" indent="0">
              <a:buNone/>
            </a:pPr>
            <a:r>
              <a:rPr lang="en-US" sz="2000" i="1"/>
              <a:t>US Food and Drug Administration, Department of Health and Human Services. Rules and regulations.  Fed </a:t>
            </a:r>
            <a:r>
              <a:rPr lang="en-US" sz="2000" i="1" err="1"/>
              <a:t>Regist</a:t>
            </a:r>
            <a:r>
              <a:rPr lang="en-US" sz="2000" i="1"/>
              <a:t> 2003 Jun;68(100):342286</a:t>
            </a:r>
            <a:endParaRPr lang="en-US" sz="2000" i="1">
              <a:cs typeface="Calibri"/>
            </a:endParaRPr>
          </a:p>
        </p:txBody>
      </p:sp>
    </p:spTree>
    <p:extLst>
      <p:ext uri="{BB962C8B-B14F-4D97-AF65-F5344CB8AC3E}">
        <p14:creationId xmlns:p14="http://schemas.microsoft.com/office/powerpoint/2010/main" val="18127727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DA9D9-AF41-4E1D-933C-0882E923F197}"/>
              </a:ext>
            </a:extLst>
          </p:cNvPr>
          <p:cNvSpPr>
            <a:spLocks noGrp="1"/>
          </p:cNvSpPr>
          <p:nvPr>
            <p:ph type="title"/>
          </p:nvPr>
        </p:nvSpPr>
        <p:spPr>
          <a:xfrm>
            <a:off x="838200" y="478014"/>
            <a:ext cx="10515600" cy="888120"/>
          </a:xfrm>
        </p:spPr>
        <p:txBody>
          <a:bodyPr vert="horz" lIns="91440" tIns="45720" rIns="91440" bIns="45720" rtlCol="0" anchor="t">
            <a:normAutofit/>
          </a:bodyPr>
          <a:lstStyle/>
          <a:p>
            <a:r>
              <a:rPr lang="en-US">
                <a:solidFill>
                  <a:srgbClr val="096663"/>
                </a:solidFill>
              </a:rPr>
              <a:t>Safety limits?</a:t>
            </a:r>
            <a:endParaRPr lang="en-US">
              <a:solidFill>
                <a:srgbClr val="096663"/>
              </a:solidFill>
              <a:cs typeface="Calibri Light"/>
            </a:endParaRPr>
          </a:p>
        </p:txBody>
      </p:sp>
      <p:sp>
        <p:nvSpPr>
          <p:cNvPr id="3" name="Content Placeholder 2">
            <a:extLst>
              <a:ext uri="{FF2B5EF4-FFF2-40B4-BE49-F238E27FC236}">
                <a16:creationId xmlns:a16="http://schemas.microsoft.com/office/drawing/2014/main" id="{109A55CB-5E6D-49AD-847B-3560D65E83E5}"/>
              </a:ext>
            </a:extLst>
          </p:cNvPr>
          <p:cNvSpPr>
            <a:spLocks noGrp="1"/>
          </p:cNvSpPr>
          <p:nvPr>
            <p:ph idx="1"/>
          </p:nvPr>
        </p:nvSpPr>
        <p:spPr>
          <a:xfrm>
            <a:off x="838200" y="1613958"/>
            <a:ext cx="10515600" cy="4351338"/>
          </a:xfrm>
        </p:spPr>
        <p:txBody>
          <a:bodyPr vert="horz" lIns="91440" tIns="45720" rIns="91440" bIns="45720" rtlCol="0" anchor="t">
            <a:normAutofit/>
          </a:bodyPr>
          <a:lstStyle/>
          <a:p>
            <a:r>
              <a:rPr lang="en-US" sz="2400"/>
              <a:t>Agency for Toxic Substances and Disease Registry (ATSDR) 2008- studies of neurotoxic effects of aluminum – to avoid aluminum’s negative effects, use no more than 1000 mcg (1 mg) of aluminum per kg of body weight as it can lead to “alterations in motor function, sensory function, and cognitive function,” per the DHHS.  </a:t>
            </a:r>
            <a:endParaRPr lang="en-US" sz="2400" i="1"/>
          </a:p>
          <a:p>
            <a:pPr marL="457200" lvl="1" indent="0">
              <a:buNone/>
            </a:pPr>
            <a:r>
              <a:rPr lang="en-US" sz="2000" i="1"/>
              <a:t>ATSDR Toxicological profile for aluminum.  Washington DC: US DHHS; 2008.3, 13-24, 145 171-7, 208. </a:t>
            </a:r>
            <a:endParaRPr lang="en-US" sz="2000" i="1">
              <a:cs typeface="Calibri"/>
            </a:endParaRPr>
          </a:p>
          <a:p>
            <a:pPr marL="0" indent="0">
              <a:buNone/>
            </a:pPr>
            <a:endParaRPr lang="en-US" sz="2400">
              <a:cs typeface="Calibri"/>
            </a:endParaRPr>
          </a:p>
        </p:txBody>
      </p:sp>
    </p:spTree>
    <p:extLst>
      <p:ext uri="{BB962C8B-B14F-4D97-AF65-F5344CB8AC3E}">
        <p14:creationId xmlns:p14="http://schemas.microsoft.com/office/powerpoint/2010/main" val="4009359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447DA-2CA9-410B-AE63-4DEF65C5C1AE}"/>
              </a:ext>
            </a:extLst>
          </p:cNvPr>
          <p:cNvSpPr>
            <a:spLocks noGrp="1"/>
          </p:cNvSpPr>
          <p:nvPr>
            <p:ph type="title"/>
          </p:nvPr>
        </p:nvSpPr>
        <p:spPr>
          <a:xfrm>
            <a:off x="838200" y="478014"/>
            <a:ext cx="10515600" cy="1325563"/>
          </a:xfrm>
        </p:spPr>
        <p:txBody>
          <a:bodyPr vert="horz" lIns="91440" tIns="45720" rIns="91440" bIns="45720" rtlCol="0" anchor="t">
            <a:normAutofit/>
          </a:bodyPr>
          <a:lstStyle/>
          <a:p>
            <a:r>
              <a:rPr lang="en-US">
                <a:solidFill>
                  <a:srgbClr val="096663"/>
                </a:solidFill>
              </a:rPr>
              <a:t>Oral versus injected aluminum.  Big difference!</a:t>
            </a:r>
            <a:endParaRPr lang="en-US">
              <a:solidFill>
                <a:srgbClr val="096663"/>
              </a:solidFill>
              <a:cs typeface="Calibri Light"/>
            </a:endParaRPr>
          </a:p>
        </p:txBody>
      </p:sp>
      <p:sp>
        <p:nvSpPr>
          <p:cNvPr id="3" name="Content Placeholder 2">
            <a:extLst>
              <a:ext uri="{FF2B5EF4-FFF2-40B4-BE49-F238E27FC236}">
                <a16:creationId xmlns:a16="http://schemas.microsoft.com/office/drawing/2014/main" id="{A0064A2D-95B0-4672-BBE8-73F6DB95B17A}"/>
              </a:ext>
            </a:extLst>
          </p:cNvPr>
          <p:cNvSpPr>
            <a:spLocks noGrp="1"/>
          </p:cNvSpPr>
          <p:nvPr>
            <p:ph idx="1"/>
          </p:nvPr>
        </p:nvSpPr>
        <p:spPr>
          <a:xfrm>
            <a:off x="838200" y="2150181"/>
            <a:ext cx="10515600" cy="4351338"/>
          </a:xfrm>
        </p:spPr>
        <p:txBody>
          <a:bodyPr vert="horz" lIns="91440" tIns="45720" rIns="91440" bIns="45720" rtlCol="0" anchor="t">
            <a:normAutofit/>
          </a:bodyPr>
          <a:lstStyle/>
          <a:p>
            <a:r>
              <a:rPr lang="en-US" sz="2400"/>
              <a:t>Oral- The 1000 mcg limit of aluminum is based on 0.1% oral absorption in which the digestive tract blocks nearly all aluminum.</a:t>
            </a:r>
            <a:endParaRPr lang="en-US" sz="2400">
              <a:cs typeface="Calibri"/>
            </a:endParaRPr>
          </a:p>
          <a:p>
            <a:endParaRPr lang="en-US" sz="2400">
              <a:cs typeface="Calibri"/>
            </a:endParaRPr>
          </a:p>
          <a:p>
            <a:r>
              <a:rPr lang="en-US" sz="2400"/>
              <a:t>Intramuscular (IM)- 100% may be absorbed over time so 1000 times greater than oral absorption.</a:t>
            </a:r>
            <a:endParaRPr lang="en-US" sz="2400">
              <a:cs typeface="Calibri"/>
            </a:endParaRPr>
          </a:p>
          <a:p>
            <a:endParaRPr lang="en-US" sz="2400">
              <a:cs typeface="Calibri"/>
            </a:endParaRPr>
          </a:p>
          <a:p>
            <a:r>
              <a:rPr lang="en-US" sz="2400"/>
              <a:t>After conversion of oral to injected, to avoid neurotoxic effects of aluminum, no more than 1 microgram of aluminum per Kg of body weight should enter the blood stream on a daily basis.</a:t>
            </a:r>
            <a:endParaRPr lang="en-US" sz="2400">
              <a:cs typeface="Calibri"/>
            </a:endParaRPr>
          </a:p>
        </p:txBody>
      </p:sp>
    </p:spTree>
    <p:extLst>
      <p:ext uri="{BB962C8B-B14F-4D97-AF65-F5344CB8AC3E}">
        <p14:creationId xmlns:p14="http://schemas.microsoft.com/office/powerpoint/2010/main" val="19872981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15F26-90A6-4259-9B65-28B823E6837B}"/>
              </a:ext>
            </a:extLst>
          </p:cNvPr>
          <p:cNvSpPr>
            <a:spLocks noGrp="1"/>
          </p:cNvSpPr>
          <p:nvPr>
            <p:ph type="title"/>
          </p:nvPr>
        </p:nvSpPr>
        <p:spPr>
          <a:xfrm>
            <a:off x="838200" y="478014"/>
            <a:ext cx="10515600" cy="775230"/>
          </a:xfrm>
        </p:spPr>
        <p:txBody>
          <a:bodyPr vert="horz" lIns="91440" tIns="45720" rIns="91440" bIns="45720" rtlCol="0" anchor="t">
            <a:normAutofit/>
          </a:bodyPr>
          <a:lstStyle/>
          <a:p>
            <a:r>
              <a:rPr lang="en-US">
                <a:solidFill>
                  <a:srgbClr val="096663"/>
                </a:solidFill>
              </a:rPr>
              <a:t>Aluminum limits based on age</a:t>
            </a:r>
            <a:endParaRPr lang="en-US">
              <a:solidFill>
                <a:srgbClr val="096663"/>
              </a:solidFill>
              <a:cs typeface="Calibri Light"/>
            </a:endParaRPr>
          </a:p>
        </p:txBody>
      </p:sp>
      <p:pic>
        <p:nvPicPr>
          <p:cNvPr id="5" name="Content Placeholder 4" descr="Table&#10;&#10;Description automatically generated">
            <a:extLst>
              <a:ext uri="{FF2B5EF4-FFF2-40B4-BE49-F238E27FC236}">
                <a16:creationId xmlns:a16="http://schemas.microsoft.com/office/drawing/2014/main" id="{C052AB12-C63E-41D7-BA09-A27891F7FE4A}"/>
              </a:ext>
            </a:extLst>
          </p:cNvPr>
          <p:cNvPicPr>
            <a:picLocks noGrp="1" noChangeAspect="1"/>
          </p:cNvPicPr>
          <p:nvPr>
            <p:ph idx="1"/>
          </p:nvPr>
        </p:nvPicPr>
        <p:blipFill>
          <a:blip r:embed="rId2"/>
          <a:stretch>
            <a:fillRect/>
          </a:stretch>
        </p:blipFill>
        <p:spPr>
          <a:xfrm>
            <a:off x="2585031" y="1248677"/>
            <a:ext cx="7021939" cy="5223008"/>
          </a:xfrm>
        </p:spPr>
      </p:pic>
    </p:spTree>
    <p:extLst>
      <p:ext uri="{BB962C8B-B14F-4D97-AF65-F5344CB8AC3E}">
        <p14:creationId xmlns:p14="http://schemas.microsoft.com/office/powerpoint/2010/main" val="21544167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44B14-E3D5-4033-AEAF-3CAF4B34C521}"/>
              </a:ext>
            </a:extLst>
          </p:cNvPr>
          <p:cNvSpPr>
            <a:spLocks noGrp="1"/>
          </p:cNvSpPr>
          <p:nvPr>
            <p:ph type="title"/>
          </p:nvPr>
        </p:nvSpPr>
        <p:spPr>
          <a:xfrm>
            <a:off x="838200" y="506237"/>
            <a:ext cx="10515600" cy="944564"/>
          </a:xfrm>
        </p:spPr>
        <p:txBody>
          <a:bodyPr vert="horz" lIns="91440" tIns="45720" rIns="91440" bIns="45720" rtlCol="0" anchor="t">
            <a:normAutofit/>
          </a:bodyPr>
          <a:lstStyle/>
          <a:p>
            <a:r>
              <a:rPr lang="en-US">
                <a:solidFill>
                  <a:srgbClr val="096663"/>
                </a:solidFill>
              </a:rPr>
              <a:t>Amount in vaccines</a:t>
            </a:r>
          </a:p>
        </p:txBody>
      </p:sp>
      <p:pic>
        <p:nvPicPr>
          <p:cNvPr id="4" name="Picture 3" descr="Diagram&#10;&#10;Description automatically generated">
            <a:extLst>
              <a:ext uri="{FF2B5EF4-FFF2-40B4-BE49-F238E27FC236}">
                <a16:creationId xmlns:a16="http://schemas.microsoft.com/office/drawing/2014/main" id="{45B2731F-D583-4391-A12E-B470DA707E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3190" y="1245391"/>
            <a:ext cx="6344606" cy="5382189"/>
          </a:xfrm>
          <a:prstGeom prst="rect">
            <a:avLst/>
          </a:prstGeom>
        </p:spPr>
      </p:pic>
    </p:spTree>
    <p:extLst>
      <p:ext uri="{BB962C8B-B14F-4D97-AF65-F5344CB8AC3E}">
        <p14:creationId xmlns:p14="http://schemas.microsoft.com/office/powerpoint/2010/main" val="21151918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08074-2A17-4B21-BC55-6DB97A9F6105}"/>
              </a:ext>
            </a:extLst>
          </p:cNvPr>
          <p:cNvSpPr>
            <a:spLocks noGrp="1"/>
          </p:cNvSpPr>
          <p:nvPr>
            <p:ph type="title"/>
          </p:nvPr>
        </p:nvSpPr>
        <p:spPr>
          <a:xfrm>
            <a:off x="838200" y="478014"/>
            <a:ext cx="10515600" cy="958675"/>
          </a:xfrm>
        </p:spPr>
        <p:txBody>
          <a:bodyPr vert="horz" lIns="91440" tIns="45720" rIns="91440" bIns="45720" rtlCol="0" anchor="t">
            <a:normAutofit/>
          </a:bodyPr>
          <a:lstStyle/>
          <a:p>
            <a:r>
              <a:rPr lang="en-US">
                <a:solidFill>
                  <a:srgbClr val="096663"/>
                </a:solidFill>
              </a:rPr>
              <a:t>Where are the safety studies on aluminum?</a:t>
            </a:r>
            <a:endParaRPr lang="en-US">
              <a:solidFill>
                <a:srgbClr val="096663"/>
              </a:solidFill>
              <a:cs typeface="Calibri Light"/>
            </a:endParaRPr>
          </a:p>
        </p:txBody>
      </p:sp>
      <p:sp>
        <p:nvSpPr>
          <p:cNvPr id="3" name="Content Placeholder 2">
            <a:extLst>
              <a:ext uri="{FF2B5EF4-FFF2-40B4-BE49-F238E27FC236}">
                <a16:creationId xmlns:a16="http://schemas.microsoft.com/office/drawing/2014/main" id="{7AEA4FE7-101E-47B8-9916-CB32EAD055C6}"/>
              </a:ext>
            </a:extLst>
          </p:cNvPr>
          <p:cNvSpPr>
            <a:spLocks noGrp="1"/>
          </p:cNvSpPr>
          <p:nvPr>
            <p:ph idx="1"/>
          </p:nvPr>
        </p:nvSpPr>
        <p:spPr>
          <a:xfrm>
            <a:off x="838200" y="1374069"/>
            <a:ext cx="10515600" cy="5339114"/>
          </a:xfrm>
        </p:spPr>
        <p:txBody>
          <a:bodyPr vert="horz" lIns="91440" tIns="45720" rIns="91440" bIns="45720" rtlCol="0" anchor="t">
            <a:normAutofit/>
          </a:bodyPr>
          <a:lstStyle/>
          <a:p>
            <a:pPr>
              <a:spcBef>
                <a:spcPts val="0"/>
              </a:spcBef>
              <a:spcAft>
                <a:spcPts val="2000"/>
              </a:spcAft>
            </a:pPr>
            <a:r>
              <a:rPr lang="en-US" sz="2400"/>
              <a:t>2011 study compared the amount of aluminum in vaccines to the  ATSDR derived bloodstream limits- incorrectly based calculations on 0.78% of oral aluminum being absorbed versus the 0.1% that was determined earlier resulting in nearly 8 times more aluminum being allowed to enter the blood stream.  So a faulty study! </a:t>
            </a:r>
            <a:endParaRPr lang="en-US" sz="2400">
              <a:cs typeface="Calibri"/>
            </a:endParaRPr>
          </a:p>
          <a:p>
            <a:pPr>
              <a:spcAft>
                <a:spcPts val="2000"/>
              </a:spcAft>
            </a:pPr>
            <a:r>
              <a:rPr lang="en-US" sz="2400"/>
              <a:t>We don’t know!  Does it take months or a year or more?  Either way, the cumulative exposure from vaccines under age 1 exceeds the ATSDR-derived daily limit by several hundreds.  </a:t>
            </a:r>
            <a:endParaRPr lang="en-US" sz="2400">
              <a:cs typeface="Calibri"/>
            </a:endParaRPr>
          </a:p>
          <a:p>
            <a:r>
              <a:rPr lang="en-US" sz="2400"/>
              <a:t>Studies have shown that aluminum from vaccines is absorbed by immune cells that travel to distant parts of the body, including the brain.  </a:t>
            </a:r>
            <a:endParaRPr lang="en-US" sz="2400" i="1">
              <a:cs typeface="Calibri" panose="020F0502020204030204"/>
            </a:endParaRPr>
          </a:p>
          <a:p>
            <a:pPr marL="457200" lvl="1" indent="0">
              <a:buNone/>
            </a:pPr>
            <a:r>
              <a:rPr lang="en-US" sz="2000" i="1"/>
              <a:t>Masson JD, et al, Critical analysis of reference studies on the </a:t>
            </a:r>
            <a:r>
              <a:rPr lang="en-US" sz="2000" i="1" err="1"/>
              <a:t>toxicokinetics</a:t>
            </a:r>
            <a:r>
              <a:rPr lang="en-US" sz="2000" i="1"/>
              <a:t> of aluminum based adjuvants.  J </a:t>
            </a:r>
            <a:r>
              <a:rPr lang="en-US" sz="2000" i="1" err="1"/>
              <a:t>Inorg</a:t>
            </a:r>
            <a:r>
              <a:rPr lang="en-US" sz="2000" i="1"/>
              <a:t> </a:t>
            </a:r>
            <a:r>
              <a:rPr lang="en-US" sz="2000" i="1" err="1"/>
              <a:t>Biochem</a:t>
            </a:r>
            <a:r>
              <a:rPr lang="en-US" sz="2000" i="1"/>
              <a:t> 2018 Apr;181:87-95</a:t>
            </a:r>
            <a:endParaRPr lang="en-US" sz="2000" i="1">
              <a:cs typeface="Calibri"/>
            </a:endParaRPr>
          </a:p>
        </p:txBody>
      </p:sp>
    </p:spTree>
    <p:extLst>
      <p:ext uri="{BB962C8B-B14F-4D97-AF65-F5344CB8AC3E}">
        <p14:creationId xmlns:p14="http://schemas.microsoft.com/office/powerpoint/2010/main" val="341999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E2EA5-E362-43B7-AB10-8F7F7EE08703}"/>
              </a:ext>
            </a:extLst>
          </p:cNvPr>
          <p:cNvSpPr>
            <a:spLocks noGrp="1"/>
          </p:cNvSpPr>
          <p:nvPr>
            <p:ph type="title"/>
          </p:nvPr>
        </p:nvSpPr>
        <p:spPr>
          <a:xfrm>
            <a:off x="838200" y="393347"/>
            <a:ext cx="10515600" cy="1325563"/>
          </a:xfrm>
        </p:spPr>
        <p:txBody>
          <a:bodyPr/>
          <a:lstStyle/>
          <a:p>
            <a:r>
              <a:rPr lang="en-US">
                <a:solidFill>
                  <a:srgbClr val="096663"/>
                </a:solidFill>
              </a:rPr>
              <a:t>Physicians for Informed Consent</a:t>
            </a:r>
            <a:endParaRPr lang="en-US">
              <a:solidFill>
                <a:srgbClr val="096663"/>
              </a:solidFill>
              <a:cs typeface="Calibri Light"/>
            </a:endParaRPr>
          </a:p>
        </p:txBody>
      </p:sp>
      <p:sp>
        <p:nvSpPr>
          <p:cNvPr id="3" name="Content Placeholder 2">
            <a:extLst>
              <a:ext uri="{FF2B5EF4-FFF2-40B4-BE49-F238E27FC236}">
                <a16:creationId xmlns:a16="http://schemas.microsoft.com/office/drawing/2014/main" id="{83273D13-E050-44B1-809C-81C011CA9442}"/>
              </a:ext>
            </a:extLst>
          </p:cNvPr>
          <p:cNvSpPr>
            <a:spLocks noGrp="1"/>
          </p:cNvSpPr>
          <p:nvPr>
            <p:ph idx="1"/>
          </p:nvPr>
        </p:nvSpPr>
        <p:spPr/>
        <p:txBody>
          <a:bodyPr vert="horz" lIns="91440" tIns="45720" rIns="91440" bIns="45720" rtlCol="0" anchor="t">
            <a:normAutofit/>
          </a:bodyPr>
          <a:lstStyle/>
          <a:p>
            <a:r>
              <a:rPr lang="en-US" dirty="0">
                <a:hlinkClick r:id="rId2"/>
              </a:rPr>
              <a:t>https://physiciansforinformedconsent.org/education/</a:t>
            </a:r>
            <a:endParaRPr lang="en-US" dirty="0"/>
          </a:p>
          <a:p>
            <a:endParaRPr lang="en-US" dirty="0"/>
          </a:p>
          <a:p>
            <a:r>
              <a:rPr lang="en-US" dirty="0"/>
              <a:t>Information sheets so far on Measles, MMR, Influenza, Aluminum Adjuvants, The Immunocompromised Schoolchild, and COVID-19. </a:t>
            </a:r>
          </a:p>
          <a:p>
            <a:endParaRPr lang="en-US" dirty="0"/>
          </a:p>
          <a:p>
            <a:r>
              <a:rPr lang="en-US" dirty="0"/>
              <a:t>https://www.bentonintegrative.com/post/patient-info-sheet-for-the-flu-vaccine</a:t>
            </a:r>
          </a:p>
        </p:txBody>
      </p:sp>
      <p:pic>
        <p:nvPicPr>
          <p:cNvPr id="5" name="Picture 4" descr="A picture containing shape&#10;&#10;Description automatically generated">
            <a:extLst>
              <a:ext uri="{FF2B5EF4-FFF2-40B4-BE49-F238E27FC236}">
                <a16:creationId xmlns:a16="http://schemas.microsoft.com/office/drawing/2014/main" id="{ADF8B169-5713-4FFF-8F0C-00F3638C4BC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49304" y="5000467"/>
            <a:ext cx="3904496" cy="1283211"/>
          </a:xfrm>
          <a:prstGeom prst="rect">
            <a:avLst/>
          </a:prstGeom>
        </p:spPr>
      </p:pic>
    </p:spTree>
    <p:extLst>
      <p:ext uri="{BB962C8B-B14F-4D97-AF65-F5344CB8AC3E}">
        <p14:creationId xmlns:p14="http://schemas.microsoft.com/office/powerpoint/2010/main" val="42619561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AB634-3E88-4DAC-92F9-C642839EBF5C}"/>
              </a:ext>
            </a:extLst>
          </p:cNvPr>
          <p:cNvSpPr>
            <a:spLocks noGrp="1"/>
          </p:cNvSpPr>
          <p:nvPr>
            <p:ph type="title"/>
          </p:nvPr>
        </p:nvSpPr>
        <p:spPr/>
        <p:txBody>
          <a:bodyPr/>
          <a:lstStyle/>
          <a:p>
            <a:r>
              <a:rPr lang="en-US">
                <a:solidFill>
                  <a:srgbClr val="096663"/>
                </a:solidFill>
              </a:rPr>
              <a:t>What now?</a:t>
            </a:r>
            <a:endParaRPr lang="en-US">
              <a:solidFill>
                <a:srgbClr val="096663"/>
              </a:solidFill>
              <a:cs typeface="Calibri Light"/>
            </a:endParaRPr>
          </a:p>
        </p:txBody>
      </p:sp>
      <p:sp>
        <p:nvSpPr>
          <p:cNvPr id="3" name="Content Placeholder 2">
            <a:extLst>
              <a:ext uri="{FF2B5EF4-FFF2-40B4-BE49-F238E27FC236}">
                <a16:creationId xmlns:a16="http://schemas.microsoft.com/office/drawing/2014/main" id="{A8019E92-0988-4796-B807-6C18C1DB7471}"/>
              </a:ext>
            </a:extLst>
          </p:cNvPr>
          <p:cNvSpPr>
            <a:spLocks noGrp="1"/>
          </p:cNvSpPr>
          <p:nvPr>
            <p:ph idx="1"/>
          </p:nvPr>
        </p:nvSpPr>
        <p:spPr/>
        <p:txBody>
          <a:bodyPr vert="horz" lIns="91440" tIns="45720" rIns="91440" bIns="45720" rtlCol="0" anchor="t">
            <a:normAutofit fontScale="92500" lnSpcReduction="20000"/>
          </a:bodyPr>
          <a:lstStyle/>
          <a:p>
            <a:r>
              <a:rPr lang="en-US"/>
              <a:t>Studies do not support mandates since there is more risk and less efficacy than is realized by the public.</a:t>
            </a:r>
            <a:endParaRPr lang="en-US">
              <a:cs typeface="Calibri"/>
            </a:endParaRPr>
          </a:p>
          <a:p>
            <a:pPr>
              <a:spcBef>
                <a:spcPts val="2000"/>
              </a:spcBef>
            </a:pPr>
            <a:r>
              <a:rPr lang="en-US"/>
              <a:t>Where there is a risk, there must be a choice that is not coerced in any way.</a:t>
            </a:r>
            <a:endParaRPr lang="en-US">
              <a:cs typeface="Calibri" panose="020F0502020204030204"/>
            </a:endParaRPr>
          </a:p>
          <a:p>
            <a:pPr>
              <a:spcBef>
                <a:spcPts val="2000"/>
              </a:spcBef>
            </a:pPr>
            <a:r>
              <a:rPr lang="en-US"/>
              <a:t>Book recommendations- </a:t>
            </a:r>
            <a:endParaRPr lang="en-US">
              <a:cs typeface="Calibri" panose="020F0502020204030204"/>
            </a:endParaRPr>
          </a:p>
          <a:p>
            <a:pPr lvl="1"/>
            <a:r>
              <a:rPr lang="en-US" u="sng"/>
              <a:t>Tale of Two Sides</a:t>
            </a:r>
            <a:r>
              <a:rPr lang="en-US"/>
              <a:t> by John Phillip Ryan (aka Bob Sears MD) (the best conversation on informed consent out there in very friendly language)</a:t>
            </a:r>
          </a:p>
          <a:p>
            <a:pPr lvl="1"/>
            <a:r>
              <a:rPr lang="en-US" u="sng"/>
              <a:t>The Vaccine Friendly Plan</a:t>
            </a:r>
            <a:r>
              <a:rPr lang="en-US"/>
              <a:t> by Paul Thomas MD (more moderate schedule) </a:t>
            </a:r>
            <a:endParaRPr lang="en-US">
              <a:cs typeface="Calibri"/>
            </a:endParaRPr>
          </a:p>
          <a:p>
            <a:pPr lvl="1"/>
            <a:r>
              <a:rPr lang="en-US" u="sng"/>
              <a:t>Dissolving Illusions</a:t>
            </a:r>
            <a:r>
              <a:rPr lang="en-US"/>
              <a:t> by Suzanne Humphries MD (amazing but a little slow until you get to the Polio chapter) </a:t>
            </a:r>
            <a:endParaRPr lang="en-US">
              <a:cs typeface="Calibri"/>
            </a:endParaRPr>
          </a:p>
          <a:p>
            <a:pPr lvl="1"/>
            <a:r>
              <a:rPr lang="en-US" u="sng"/>
              <a:t>The Vaccine Epidemic</a:t>
            </a:r>
            <a:r>
              <a:rPr lang="en-US"/>
              <a:t> by Mary Holland JD</a:t>
            </a:r>
            <a:endParaRPr lang="en-US">
              <a:cs typeface="Calibri"/>
            </a:endParaRPr>
          </a:p>
          <a:p>
            <a:pPr lvl="1"/>
            <a:r>
              <a:rPr lang="en-US" u="sng"/>
              <a:t>The HPV Vaccine on Trial</a:t>
            </a:r>
            <a:r>
              <a:rPr lang="en-US"/>
              <a:t> by Mary Holland JD</a:t>
            </a:r>
            <a:endParaRPr lang="en-US">
              <a:cs typeface="Calibri"/>
            </a:endParaRPr>
          </a:p>
          <a:p>
            <a:pPr lvl="1"/>
            <a:r>
              <a:rPr lang="en-US" u="sng"/>
              <a:t>Raising a Vaccine Free Child</a:t>
            </a:r>
            <a:r>
              <a:rPr lang="en-US"/>
              <a:t> by Wendy Lydall</a:t>
            </a:r>
            <a:endParaRPr lang="en-US">
              <a:cs typeface="Calibri"/>
            </a:endParaRPr>
          </a:p>
          <a:p>
            <a:pPr lvl="1"/>
            <a:r>
              <a:rPr lang="en-US" u="sng"/>
              <a:t>The Unvaccinated Child-A treatment Guide for Parents and Caregivers</a:t>
            </a:r>
            <a:r>
              <a:rPr lang="en-US"/>
              <a:t> Thompson ND</a:t>
            </a:r>
          </a:p>
          <a:p>
            <a:endParaRPr lang="en-US"/>
          </a:p>
          <a:p>
            <a:endParaRPr lang="en-US"/>
          </a:p>
        </p:txBody>
      </p:sp>
    </p:spTree>
    <p:extLst>
      <p:ext uri="{BB962C8B-B14F-4D97-AF65-F5344CB8AC3E}">
        <p14:creationId xmlns:p14="http://schemas.microsoft.com/office/powerpoint/2010/main" val="21286597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aby sitting on a bed&#10;&#10;Description automatically generated">
            <a:extLst>
              <a:ext uri="{FF2B5EF4-FFF2-40B4-BE49-F238E27FC236}">
                <a16:creationId xmlns:a16="http://schemas.microsoft.com/office/drawing/2014/main" id="{C0EED76F-5134-4DB3-885D-DA5D92A041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1262062"/>
            <a:ext cx="9144000" cy="4333875"/>
          </a:xfrm>
          <a:prstGeom prst="rect">
            <a:avLst/>
          </a:prstGeom>
          <a:ln>
            <a:solidFill>
              <a:srgbClr val="096663"/>
            </a:solidFill>
          </a:ln>
        </p:spPr>
      </p:pic>
    </p:spTree>
    <p:extLst>
      <p:ext uri="{BB962C8B-B14F-4D97-AF65-F5344CB8AC3E}">
        <p14:creationId xmlns:p14="http://schemas.microsoft.com/office/powerpoint/2010/main" val="462960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3604F-AC8B-4DBD-99EC-8A3C7D7F8452}"/>
              </a:ext>
            </a:extLst>
          </p:cNvPr>
          <p:cNvSpPr>
            <a:spLocks noGrp="1"/>
          </p:cNvSpPr>
          <p:nvPr>
            <p:ph type="title"/>
          </p:nvPr>
        </p:nvSpPr>
        <p:spPr/>
        <p:txBody>
          <a:bodyPr/>
          <a:lstStyle/>
          <a:p>
            <a:r>
              <a:rPr lang="en-US">
                <a:solidFill>
                  <a:srgbClr val="096663"/>
                </a:solidFill>
              </a:rPr>
              <a:t>Who am I doing this for?</a:t>
            </a:r>
            <a:endParaRPr lang="en-US">
              <a:solidFill>
                <a:srgbClr val="096663"/>
              </a:solidFill>
              <a:cs typeface="Calibri Light"/>
            </a:endParaRPr>
          </a:p>
        </p:txBody>
      </p:sp>
      <p:pic>
        <p:nvPicPr>
          <p:cNvPr id="5" name="Content Placeholder 4" descr="A person holding a baby&#10;&#10;Description automatically generated">
            <a:extLst>
              <a:ext uri="{FF2B5EF4-FFF2-40B4-BE49-F238E27FC236}">
                <a16:creationId xmlns:a16="http://schemas.microsoft.com/office/drawing/2014/main" id="{F74CACC5-9140-4DA5-824E-38152C0B043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23040" y="1825625"/>
            <a:ext cx="5745920" cy="4351338"/>
          </a:xfrm>
        </p:spPr>
      </p:pic>
    </p:spTree>
    <p:extLst>
      <p:ext uri="{BB962C8B-B14F-4D97-AF65-F5344CB8AC3E}">
        <p14:creationId xmlns:p14="http://schemas.microsoft.com/office/powerpoint/2010/main" val="1790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7F383-108E-4576-997C-942B4AAC32D0}"/>
              </a:ext>
            </a:extLst>
          </p:cNvPr>
          <p:cNvSpPr>
            <a:spLocks noGrp="1"/>
          </p:cNvSpPr>
          <p:nvPr>
            <p:ph type="title"/>
          </p:nvPr>
        </p:nvSpPr>
        <p:spPr>
          <a:xfrm>
            <a:off x="838200" y="536322"/>
            <a:ext cx="10515600" cy="1325563"/>
          </a:xfrm>
        </p:spPr>
        <p:txBody>
          <a:bodyPr/>
          <a:lstStyle/>
          <a:p>
            <a:r>
              <a:rPr lang="en-US">
                <a:solidFill>
                  <a:srgbClr val="096663"/>
                </a:solidFill>
              </a:rPr>
              <a:t>Flu Vaccine increases the Risk of Contracting a Non-Flu Respiratory Illness by 65%</a:t>
            </a:r>
            <a:endParaRPr lang="en-US">
              <a:solidFill>
                <a:srgbClr val="096663"/>
              </a:solidFill>
              <a:cs typeface="Calibri Light"/>
            </a:endParaRPr>
          </a:p>
        </p:txBody>
      </p:sp>
      <p:sp>
        <p:nvSpPr>
          <p:cNvPr id="3" name="Content Placeholder 2">
            <a:extLst>
              <a:ext uri="{FF2B5EF4-FFF2-40B4-BE49-F238E27FC236}">
                <a16:creationId xmlns:a16="http://schemas.microsoft.com/office/drawing/2014/main" id="{6B4C5022-191A-492E-B335-2F63EB510A45}"/>
              </a:ext>
            </a:extLst>
          </p:cNvPr>
          <p:cNvSpPr>
            <a:spLocks noGrp="1"/>
          </p:cNvSpPr>
          <p:nvPr>
            <p:ph idx="1"/>
          </p:nvPr>
        </p:nvSpPr>
        <p:spPr>
          <a:xfrm>
            <a:off x="838200" y="2136069"/>
            <a:ext cx="10515600" cy="4040894"/>
          </a:xfrm>
        </p:spPr>
        <p:txBody>
          <a:bodyPr vert="horz" lIns="91440" tIns="45720" rIns="91440" bIns="45720" rtlCol="0" anchor="t">
            <a:normAutofit/>
          </a:bodyPr>
          <a:lstStyle/>
          <a:p>
            <a:r>
              <a:rPr lang="en-US"/>
              <a:t>Per CDC three-year study published in Vaccine</a:t>
            </a:r>
            <a:endParaRPr lang="en-US">
              <a:cs typeface="Calibri"/>
            </a:endParaRPr>
          </a:p>
          <a:p>
            <a:pPr lvl="1"/>
            <a:r>
              <a:rPr lang="en-US"/>
              <a:t>65% increased risk of suffering from a non-flu acute respiratory illness within 14 days of receiving the vaccine.  “Patients’ experiences of illness after vaccination may be validated by these results.</a:t>
            </a:r>
            <a:r>
              <a:rPr lang="en-US">
                <a:ea typeface="+mn-lt"/>
                <a:cs typeface="+mn-lt"/>
              </a:rPr>
              <a:t>”</a:t>
            </a:r>
            <a:endParaRPr lang="en-US">
              <a:cs typeface="Calibri" panose="020F0502020204030204"/>
            </a:endParaRPr>
          </a:p>
          <a:p>
            <a:pPr marL="914400" lvl="2" indent="0">
              <a:buNone/>
            </a:pPr>
            <a:r>
              <a:rPr lang="en-US" i="1">
                <a:cs typeface="Calibri" panose="020F0502020204030204"/>
              </a:rPr>
              <a:t>Rikin S, et al, Assessment of temporally related acute respiratory illness following influenza vaccine. Vaccine. 2018 Apr 5;36 (15) : 1958-64</a:t>
            </a:r>
            <a:endParaRPr lang="en-US">
              <a:ea typeface="+mn-lt"/>
              <a:cs typeface="+mn-lt"/>
            </a:endParaRPr>
          </a:p>
          <a:p>
            <a:pPr marL="457200" lvl="1" indent="0">
              <a:buNone/>
            </a:pPr>
            <a:endParaRPr lang="en-US">
              <a:cs typeface="Calibri" panose="020F0502020204030204"/>
            </a:endParaRPr>
          </a:p>
          <a:p>
            <a:r>
              <a:rPr lang="en-US"/>
              <a:t>More than 85% of acute respiratory illnesses do not involve the flu. </a:t>
            </a:r>
            <a:endParaRPr lang="en-US">
              <a:cs typeface="Calibri" panose="020F0502020204030204"/>
            </a:endParaRPr>
          </a:p>
          <a:p>
            <a:endParaRPr lang="en-US"/>
          </a:p>
        </p:txBody>
      </p:sp>
    </p:spTree>
    <p:extLst>
      <p:ext uri="{BB962C8B-B14F-4D97-AF65-F5344CB8AC3E}">
        <p14:creationId xmlns:p14="http://schemas.microsoft.com/office/powerpoint/2010/main" val="561193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DC617-7287-4289-8DAD-16C3C9C8A655}"/>
              </a:ext>
            </a:extLst>
          </p:cNvPr>
          <p:cNvSpPr>
            <a:spLocks noGrp="1"/>
          </p:cNvSpPr>
          <p:nvPr>
            <p:ph type="title"/>
          </p:nvPr>
        </p:nvSpPr>
        <p:spPr>
          <a:xfrm>
            <a:off x="838200" y="521679"/>
            <a:ext cx="10515600" cy="859897"/>
          </a:xfrm>
        </p:spPr>
        <p:txBody>
          <a:bodyPr vert="horz" lIns="91440" tIns="45720" rIns="91440" bIns="45720" rtlCol="0" anchor="t">
            <a:normAutofit/>
          </a:bodyPr>
          <a:lstStyle/>
          <a:p>
            <a:r>
              <a:rPr lang="en-US">
                <a:solidFill>
                  <a:srgbClr val="096663"/>
                </a:solidFill>
              </a:rPr>
              <a:t>Effect of Flu Vaccination on Hospitalization?</a:t>
            </a:r>
            <a:endParaRPr lang="en-US">
              <a:solidFill>
                <a:srgbClr val="096663"/>
              </a:solidFill>
              <a:cs typeface="Calibri Light"/>
            </a:endParaRPr>
          </a:p>
        </p:txBody>
      </p:sp>
      <p:sp>
        <p:nvSpPr>
          <p:cNvPr id="3" name="Content Placeholder 2">
            <a:extLst>
              <a:ext uri="{FF2B5EF4-FFF2-40B4-BE49-F238E27FC236}">
                <a16:creationId xmlns:a16="http://schemas.microsoft.com/office/drawing/2014/main" id="{41BAB440-7F24-4905-9E04-6ECBC480DBDD}"/>
              </a:ext>
            </a:extLst>
          </p:cNvPr>
          <p:cNvSpPr>
            <a:spLocks noGrp="1"/>
          </p:cNvSpPr>
          <p:nvPr>
            <p:ph idx="1"/>
          </p:nvPr>
        </p:nvSpPr>
        <p:spPr>
          <a:xfrm>
            <a:off x="838200" y="1445424"/>
            <a:ext cx="10515600" cy="4972226"/>
          </a:xfrm>
        </p:spPr>
        <p:txBody>
          <a:bodyPr vert="horz" lIns="91440" tIns="45720" rIns="91440" bIns="45720" rtlCol="0" anchor="t">
            <a:normAutofit fontScale="70000" lnSpcReduction="20000"/>
          </a:bodyPr>
          <a:lstStyle/>
          <a:p>
            <a:pPr>
              <a:lnSpc>
                <a:spcPct val="120000"/>
              </a:lnSpc>
              <a:spcBef>
                <a:spcPts val="0"/>
              </a:spcBef>
              <a:spcAft>
                <a:spcPts val="500"/>
              </a:spcAft>
            </a:pPr>
            <a:r>
              <a:rPr lang="en-US" b="1"/>
              <a:t>NIH-</a:t>
            </a:r>
            <a:r>
              <a:rPr lang="en-US"/>
              <a:t> funded a study that analyzed 170 million episodes of medical care and found that “no evidence indicated that vaccination reduced hospitalizations.”   </a:t>
            </a:r>
            <a:endParaRPr lang="en-US" i="1"/>
          </a:p>
          <a:p>
            <a:pPr marL="457200" lvl="1" indent="0">
              <a:lnSpc>
                <a:spcPct val="120000"/>
              </a:lnSpc>
              <a:spcBef>
                <a:spcPts val="0"/>
              </a:spcBef>
              <a:spcAft>
                <a:spcPts val="500"/>
              </a:spcAft>
              <a:buNone/>
            </a:pPr>
            <a:r>
              <a:rPr lang="en-US" i="1">
                <a:ea typeface="+mn-lt"/>
                <a:cs typeface="+mn-lt"/>
              </a:rPr>
              <a:t>Anderson ML et al, The effect of influenza vaccination for the elderly on hospitalization and mortality: an observational study with a regression discontinuity design. Ann Intern Med. 2020 Apr 7;172(7):445-52</a:t>
            </a:r>
            <a:endParaRPr lang="en-US" i="1">
              <a:cs typeface="Calibri"/>
            </a:endParaRPr>
          </a:p>
          <a:p>
            <a:pPr lvl="1">
              <a:lnSpc>
                <a:spcPct val="120000"/>
              </a:lnSpc>
              <a:spcBef>
                <a:spcPts val="0"/>
              </a:spcBef>
            </a:pPr>
            <a:endParaRPr lang="en-US" i="1"/>
          </a:p>
          <a:p>
            <a:pPr>
              <a:lnSpc>
                <a:spcPct val="120000"/>
              </a:lnSpc>
              <a:spcBef>
                <a:spcPts val="0"/>
              </a:spcBef>
              <a:spcAft>
                <a:spcPts val="500"/>
              </a:spcAft>
            </a:pPr>
            <a:r>
              <a:rPr lang="en-US" b="1"/>
              <a:t>2018 Cochrane review</a:t>
            </a:r>
            <a:r>
              <a:rPr lang="en-US"/>
              <a:t> of 52 clinical trials assessing the effectiveness of influenza vaccines did not find a significant difference in hospitalizations between vaccinated and unvaccinated adults.   </a:t>
            </a:r>
            <a:endParaRPr lang="en-US" i="1"/>
          </a:p>
          <a:p>
            <a:pPr marL="457200" lvl="1" indent="0">
              <a:lnSpc>
                <a:spcPct val="120000"/>
              </a:lnSpc>
              <a:spcBef>
                <a:spcPts val="0"/>
              </a:spcBef>
              <a:spcAft>
                <a:spcPts val="500"/>
              </a:spcAft>
              <a:buNone/>
            </a:pPr>
            <a:r>
              <a:rPr lang="en-US" i="1" err="1"/>
              <a:t>Demicheli</a:t>
            </a:r>
            <a:r>
              <a:rPr lang="en-US" i="1"/>
              <a:t> V et al, Vaccines for preventing influenza illness in healthy adults. Cochrane Database Syst Rev 2018 Feb 1;2(2):CD001269</a:t>
            </a:r>
            <a:endParaRPr lang="en-US" i="1">
              <a:cs typeface="Calibri"/>
            </a:endParaRPr>
          </a:p>
          <a:p>
            <a:pPr lvl="1">
              <a:lnSpc>
                <a:spcPct val="120000"/>
              </a:lnSpc>
              <a:spcBef>
                <a:spcPts val="0"/>
              </a:spcBef>
            </a:pPr>
            <a:endParaRPr lang="en-US" i="1"/>
          </a:p>
          <a:p>
            <a:pPr>
              <a:lnSpc>
                <a:spcPct val="120000"/>
              </a:lnSpc>
              <a:spcBef>
                <a:spcPts val="0"/>
              </a:spcBef>
              <a:spcAft>
                <a:spcPts val="500"/>
              </a:spcAft>
            </a:pPr>
            <a:r>
              <a:rPr lang="en-US" b="1"/>
              <a:t>Mayo Clinic </a:t>
            </a:r>
            <a:r>
              <a:rPr lang="en-US"/>
              <a:t>– case-control study – </a:t>
            </a:r>
            <a:r>
              <a:rPr lang="en-US">
                <a:ea typeface="+mn-lt"/>
                <a:cs typeface="+mn-lt"/>
              </a:rPr>
              <a:t>“</a:t>
            </a:r>
            <a:r>
              <a:rPr lang="en-US"/>
              <a:t>trivalent inactivated influenza vaccine (TIV)  is not effective in preventing laboratory-confirmed influenza-related hospitalization in children” age 6 months-18 years of age.  Instead, “We found a threefold increased risk of hospitalization in subjects who did get the TIV vaccine.” </a:t>
            </a:r>
            <a:endParaRPr lang="en-US" i="1"/>
          </a:p>
          <a:p>
            <a:pPr marL="457200" lvl="1" indent="0">
              <a:lnSpc>
                <a:spcPct val="120000"/>
              </a:lnSpc>
              <a:spcBef>
                <a:spcPts val="0"/>
              </a:spcBef>
              <a:spcAft>
                <a:spcPts val="500"/>
              </a:spcAft>
              <a:buNone/>
            </a:pPr>
            <a:r>
              <a:rPr lang="en-US" i="1"/>
              <a:t>Joshi AY Effectiveness of trivalent inactivated influenza vaccine influenza-related hospitalization in children: a case-control study. Allergy Asthma Proc. 2012 Mar-Apr;33(2):e23-7</a:t>
            </a:r>
            <a:endParaRPr lang="en-US" i="1">
              <a:cs typeface="Calibri"/>
            </a:endParaRPr>
          </a:p>
        </p:txBody>
      </p:sp>
    </p:spTree>
    <p:extLst>
      <p:ext uri="{BB962C8B-B14F-4D97-AF65-F5344CB8AC3E}">
        <p14:creationId xmlns:p14="http://schemas.microsoft.com/office/powerpoint/2010/main" val="29128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1C257-956E-4184-B8DC-347499A7A2BC}"/>
              </a:ext>
            </a:extLst>
          </p:cNvPr>
          <p:cNvSpPr>
            <a:spLocks noGrp="1"/>
          </p:cNvSpPr>
          <p:nvPr>
            <p:ph type="title"/>
          </p:nvPr>
        </p:nvSpPr>
        <p:spPr>
          <a:xfrm>
            <a:off x="838200" y="393347"/>
            <a:ext cx="10515600" cy="1325563"/>
          </a:xfrm>
        </p:spPr>
        <p:txBody>
          <a:bodyPr/>
          <a:lstStyle/>
          <a:p>
            <a:r>
              <a:rPr lang="en-US">
                <a:solidFill>
                  <a:srgbClr val="096663"/>
                </a:solidFill>
              </a:rPr>
              <a:t>Does it at least decrease transmission of influenza?  No!</a:t>
            </a:r>
            <a:endParaRPr lang="en-US">
              <a:solidFill>
                <a:srgbClr val="096663"/>
              </a:solidFill>
              <a:cs typeface="Calibri Light"/>
            </a:endParaRPr>
          </a:p>
        </p:txBody>
      </p:sp>
      <p:sp>
        <p:nvSpPr>
          <p:cNvPr id="3" name="Content Placeholder 2">
            <a:extLst>
              <a:ext uri="{FF2B5EF4-FFF2-40B4-BE49-F238E27FC236}">
                <a16:creationId xmlns:a16="http://schemas.microsoft.com/office/drawing/2014/main" id="{7A5887FC-DDEE-4160-AF4E-2E19193BBAA6}"/>
              </a:ext>
            </a:extLst>
          </p:cNvPr>
          <p:cNvSpPr>
            <a:spLocks noGrp="1"/>
          </p:cNvSpPr>
          <p:nvPr>
            <p:ph idx="1"/>
          </p:nvPr>
        </p:nvSpPr>
        <p:spPr>
          <a:xfrm>
            <a:off x="838200" y="1924403"/>
            <a:ext cx="10515600" cy="4351338"/>
          </a:xfrm>
        </p:spPr>
        <p:txBody>
          <a:bodyPr vert="horz" lIns="91440" tIns="45720" rIns="91440" bIns="45720" rtlCol="0" anchor="t">
            <a:noAutofit/>
          </a:bodyPr>
          <a:lstStyle/>
          <a:p>
            <a:r>
              <a:rPr lang="en-US" sz="2400"/>
              <a:t>CDC funded a study of 328 households. The authors state, </a:t>
            </a:r>
            <a:r>
              <a:rPr lang="en-US" sz="2400">
                <a:ea typeface="+mn-lt"/>
                <a:cs typeface="+mn-lt"/>
              </a:rPr>
              <a:t>“</a:t>
            </a:r>
            <a:r>
              <a:rPr lang="en-US" sz="2400"/>
              <a:t>There was no evidence that vaccination prevented household transmission once influenza was introduced.” </a:t>
            </a:r>
            <a:endParaRPr lang="en-US" sz="2400" i="1"/>
          </a:p>
          <a:p>
            <a:pPr marL="457200" lvl="1" indent="0">
              <a:buNone/>
            </a:pPr>
            <a:r>
              <a:rPr lang="en-US" sz="2000" i="1"/>
              <a:t>Ohmit SE et al, Influenza vaccine effectiveness in the community and the household.  Clin Infect Dis 2013 May;56(10):1363</a:t>
            </a:r>
            <a:endParaRPr lang="en-US" sz="2000" i="1">
              <a:cs typeface="Calibri"/>
            </a:endParaRPr>
          </a:p>
          <a:p>
            <a:pPr marL="0" indent="0">
              <a:buNone/>
            </a:pPr>
            <a:endParaRPr lang="en-US" sz="2400">
              <a:cs typeface="Calibri"/>
            </a:endParaRPr>
          </a:p>
          <a:p>
            <a:r>
              <a:rPr lang="en-US" sz="2400"/>
              <a:t>Cochrane Library- Systematic review of 50 influenza vaccine studies states, “Influenza vaccines have a modest effect in reducing influenza symptoms and working days lost. There is no evidence that they affect complications, such as pneumonia, or transmission.” </a:t>
            </a:r>
            <a:endParaRPr lang="en-US" sz="2400" i="1"/>
          </a:p>
          <a:p>
            <a:pPr marL="457200" lvl="1" indent="0">
              <a:buNone/>
            </a:pPr>
            <a:r>
              <a:rPr lang="en-US" sz="2000" i="1"/>
              <a:t>Jefferson T et al, Vaccines for preventing influenza in healthy adults. Cochrane Database of Syst Review 2010 Jul 7;(7):CD001260</a:t>
            </a:r>
            <a:endParaRPr lang="en-US" sz="2000" i="1">
              <a:cs typeface="Calibri"/>
            </a:endParaRPr>
          </a:p>
          <a:p>
            <a:endParaRPr lang="en-US" sz="2400">
              <a:cs typeface="Calibri"/>
            </a:endParaRPr>
          </a:p>
        </p:txBody>
      </p:sp>
    </p:spTree>
    <p:extLst>
      <p:ext uri="{BB962C8B-B14F-4D97-AF65-F5344CB8AC3E}">
        <p14:creationId xmlns:p14="http://schemas.microsoft.com/office/powerpoint/2010/main" val="3551180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5DF4A-8AAF-4AE2-A038-A4D3938C1AEF}"/>
              </a:ext>
            </a:extLst>
          </p:cNvPr>
          <p:cNvSpPr>
            <a:spLocks noGrp="1"/>
          </p:cNvSpPr>
          <p:nvPr>
            <p:ph type="title"/>
          </p:nvPr>
        </p:nvSpPr>
        <p:spPr>
          <a:xfrm>
            <a:off x="824089" y="548570"/>
            <a:ext cx="10515600" cy="1001008"/>
          </a:xfrm>
        </p:spPr>
        <p:txBody>
          <a:bodyPr vert="horz" lIns="91440" tIns="45720" rIns="91440" bIns="45720" rtlCol="0" anchor="t">
            <a:normAutofit/>
          </a:bodyPr>
          <a:lstStyle/>
          <a:p>
            <a:r>
              <a:rPr lang="en-US">
                <a:solidFill>
                  <a:srgbClr val="096663"/>
                </a:solidFill>
              </a:rPr>
              <a:t>Flu vaccine failures?</a:t>
            </a:r>
          </a:p>
        </p:txBody>
      </p:sp>
      <p:sp>
        <p:nvSpPr>
          <p:cNvPr id="3" name="Content Placeholder 2">
            <a:extLst>
              <a:ext uri="{FF2B5EF4-FFF2-40B4-BE49-F238E27FC236}">
                <a16:creationId xmlns:a16="http://schemas.microsoft.com/office/drawing/2014/main" id="{8E5E3743-5CA9-4CD7-8DA2-3D58278754D1}"/>
              </a:ext>
            </a:extLst>
          </p:cNvPr>
          <p:cNvSpPr>
            <a:spLocks noGrp="1"/>
          </p:cNvSpPr>
          <p:nvPr>
            <p:ph idx="1"/>
          </p:nvPr>
        </p:nvSpPr>
        <p:spPr>
          <a:xfrm>
            <a:off x="838200" y="1444625"/>
            <a:ext cx="10515600" cy="4351338"/>
          </a:xfrm>
        </p:spPr>
        <p:txBody>
          <a:bodyPr vert="horz" lIns="91440" tIns="45720" rIns="91440" bIns="45720" rtlCol="0" anchor="t">
            <a:normAutofit/>
          </a:bodyPr>
          <a:lstStyle/>
          <a:p>
            <a:r>
              <a:rPr lang="en-US" sz="2400"/>
              <a:t>CDC studies flu vaccine successes/failures due to antigenic drift so it is based on a “best guess” of upcoming strains.  It explains why people can get flu more than once due to the strains being just different enough. </a:t>
            </a:r>
            <a:endParaRPr lang="en-US" sz="2400">
              <a:cs typeface="Calibri"/>
            </a:endParaRPr>
          </a:p>
          <a:p>
            <a:pPr marL="0" indent="0">
              <a:buNone/>
            </a:pPr>
            <a:endParaRPr lang="en-US" sz="2400">
              <a:cs typeface="Calibri"/>
            </a:endParaRPr>
          </a:p>
          <a:p>
            <a:r>
              <a:rPr lang="en-US" sz="2400"/>
              <a:t>Data from the CDC Influenza Vaccine Effectiveness (VE) network indicate a 65% vaccine failure rate between 2014-2018. </a:t>
            </a:r>
            <a:endParaRPr lang="en-US" sz="2400">
              <a:cs typeface="Calibri"/>
            </a:endParaRPr>
          </a:p>
          <a:p>
            <a:pPr marL="0" indent="0">
              <a:buNone/>
            </a:pPr>
            <a:endParaRPr lang="en-US" sz="2400">
              <a:cs typeface="Calibri"/>
            </a:endParaRPr>
          </a:p>
          <a:p>
            <a:r>
              <a:rPr lang="en-US" sz="2400"/>
              <a:t>Repeat doses may increase vaccine failure risk! Some studies show low effectiveness in individuals vaccinated two years in row. </a:t>
            </a:r>
            <a:endParaRPr lang="en-US" sz="2400" i="1"/>
          </a:p>
          <a:p>
            <a:pPr marL="457200" lvl="1" indent="0">
              <a:buNone/>
            </a:pPr>
            <a:r>
              <a:rPr lang="en-US" sz="2000" i="1"/>
              <a:t>Omit Se et al, Influenza effectiveness in the Community and Household. Clin Infect Dis 2013 May;56(10):1363</a:t>
            </a:r>
            <a:endParaRPr lang="en-US" sz="2000" i="1">
              <a:cs typeface="Calibri"/>
            </a:endParaRPr>
          </a:p>
          <a:p>
            <a:pPr marL="0" indent="0">
              <a:buNone/>
            </a:pPr>
            <a:endParaRPr lang="en-US" sz="2400">
              <a:cs typeface="Calibri"/>
            </a:endParaRPr>
          </a:p>
        </p:txBody>
      </p:sp>
    </p:spTree>
    <p:extLst>
      <p:ext uri="{BB962C8B-B14F-4D97-AF65-F5344CB8AC3E}">
        <p14:creationId xmlns:p14="http://schemas.microsoft.com/office/powerpoint/2010/main" val="3366616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33806-C4F8-488F-8505-400691B1D07E}"/>
              </a:ext>
            </a:extLst>
          </p:cNvPr>
          <p:cNvSpPr>
            <a:spLocks noGrp="1"/>
          </p:cNvSpPr>
          <p:nvPr>
            <p:ph type="title"/>
          </p:nvPr>
        </p:nvSpPr>
        <p:spPr/>
        <p:txBody>
          <a:bodyPr/>
          <a:lstStyle/>
          <a:p>
            <a:r>
              <a:rPr lang="en-US">
                <a:solidFill>
                  <a:srgbClr val="096663"/>
                </a:solidFill>
              </a:rPr>
              <a:t>But the kids….</a:t>
            </a:r>
            <a:endParaRPr lang="en-US">
              <a:solidFill>
                <a:srgbClr val="096663"/>
              </a:solidFill>
              <a:cs typeface="Calibri Light"/>
            </a:endParaRPr>
          </a:p>
        </p:txBody>
      </p:sp>
      <p:sp>
        <p:nvSpPr>
          <p:cNvPr id="3" name="Content Placeholder 2">
            <a:extLst>
              <a:ext uri="{FF2B5EF4-FFF2-40B4-BE49-F238E27FC236}">
                <a16:creationId xmlns:a16="http://schemas.microsoft.com/office/drawing/2014/main" id="{327A47F9-7E79-4239-8CB6-EC1F08234596}"/>
              </a:ext>
            </a:extLst>
          </p:cNvPr>
          <p:cNvSpPr>
            <a:spLocks noGrp="1"/>
          </p:cNvSpPr>
          <p:nvPr>
            <p:ph idx="1"/>
          </p:nvPr>
        </p:nvSpPr>
        <p:spPr/>
        <p:txBody>
          <a:bodyPr vert="horz" lIns="91440" tIns="45720" rIns="91440" bIns="45720" rtlCol="0" anchor="t">
            <a:normAutofit/>
          </a:bodyPr>
          <a:lstStyle/>
          <a:p>
            <a:r>
              <a:rPr lang="en-US" sz="2400"/>
              <a:t>Before the widespread use of the influenza vaccines, between 2000-2003, kids under the age of 18 had a 0.00008% chance of dying from the flu.  </a:t>
            </a:r>
            <a:endParaRPr lang="en-US" sz="2400">
              <a:cs typeface="Calibri"/>
            </a:endParaRPr>
          </a:p>
          <a:p>
            <a:pPr marL="0" indent="0">
              <a:buNone/>
            </a:pPr>
            <a:endParaRPr lang="en-US" sz="2400">
              <a:cs typeface="Calibri"/>
            </a:endParaRPr>
          </a:p>
          <a:p>
            <a:r>
              <a:rPr lang="en-US" sz="2400"/>
              <a:t>Per the CDC, deaths from influenza are uncommon among children with and without high-risk conditions. </a:t>
            </a:r>
            <a:endParaRPr lang="en-US" sz="2400">
              <a:cs typeface="Calibri"/>
            </a:endParaRPr>
          </a:p>
        </p:txBody>
      </p:sp>
    </p:spTree>
    <p:extLst>
      <p:ext uri="{BB962C8B-B14F-4D97-AF65-F5344CB8AC3E}">
        <p14:creationId xmlns:p14="http://schemas.microsoft.com/office/powerpoint/2010/main" val="1451375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F629B-08B5-4232-9736-2EBF8513311C}"/>
              </a:ext>
            </a:extLst>
          </p:cNvPr>
          <p:cNvSpPr>
            <a:spLocks noGrp="1"/>
          </p:cNvSpPr>
          <p:nvPr>
            <p:ph type="title"/>
          </p:nvPr>
        </p:nvSpPr>
        <p:spPr/>
        <p:txBody>
          <a:bodyPr/>
          <a:lstStyle/>
          <a:p>
            <a:r>
              <a:rPr lang="en-US">
                <a:solidFill>
                  <a:srgbClr val="096663"/>
                </a:solidFill>
              </a:rPr>
              <a:t>How about the adults?</a:t>
            </a:r>
            <a:endParaRPr lang="en-US">
              <a:solidFill>
                <a:srgbClr val="096663"/>
              </a:solidFill>
              <a:cs typeface="Calibri Light"/>
            </a:endParaRPr>
          </a:p>
        </p:txBody>
      </p:sp>
      <p:sp>
        <p:nvSpPr>
          <p:cNvPr id="3" name="Content Placeholder 2">
            <a:extLst>
              <a:ext uri="{FF2B5EF4-FFF2-40B4-BE49-F238E27FC236}">
                <a16:creationId xmlns:a16="http://schemas.microsoft.com/office/drawing/2014/main" id="{0D6B9C8D-0A76-4EC0-900F-033F4B347FDF}"/>
              </a:ext>
            </a:extLst>
          </p:cNvPr>
          <p:cNvSpPr>
            <a:spLocks noGrp="1"/>
          </p:cNvSpPr>
          <p:nvPr>
            <p:ph idx="1"/>
          </p:nvPr>
        </p:nvSpPr>
        <p:spPr/>
        <p:txBody>
          <a:bodyPr vert="horz" lIns="91440" tIns="45720" rIns="91440" bIns="45720" rtlCol="0" anchor="t">
            <a:normAutofit fontScale="92500" lnSpcReduction="10000"/>
          </a:bodyPr>
          <a:lstStyle/>
          <a:p>
            <a:r>
              <a:rPr lang="en-US" sz="2400"/>
              <a:t>A division of the Department of Health and Human Services (HHS), funded a study over 33 years to assess flu mortality from 1968-2001. The authors of the study state: “We could not correlate increasing vaccination coverage after 1980 with declining mortality rates in any age group… We conclude that the observational studies substantially overestimate vaccination benefit.”  </a:t>
            </a:r>
            <a:endParaRPr lang="en-US" sz="2400" i="1"/>
          </a:p>
          <a:p>
            <a:pPr marL="457200" lvl="1" indent="0">
              <a:buNone/>
            </a:pPr>
            <a:r>
              <a:rPr lang="en-US" sz="2000" i="1"/>
              <a:t>Simonsen L, et al, Impact of Influenza vaccination on seasonal mortality in the US elderly population.  Arch Intern Med 2005 Feb 14;165(3):265-72</a:t>
            </a:r>
            <a:endParaRPr lang="en-US" sz="2000" i="1">
              <a:cs typeface="Calibri"/>
            </a:endParaRPr>
          </a:p>
          <a:p>
            <a:endParaRPr lang="en-US" sz="2400" i="1">
              <a:cs typeface="Calibri"/>
            </a:endParaRPr>
          </a:p>
          <a:p>
            <a:r>
              <a:rPr lang="en-US" sz="2400"/>
              <a:t>NIH study- 7.6 million deaths analyzed and found a “sharp increase in influenza vaccination rates at 65 years with no matching decrease in hospitalization or mortality rates.</a:t>
            </a:r>
            <a:r>
              <a:rPr lang="en-US" sz="2400">
                <a:ea typeface="+mn-lt"/>
                <a:cs typeface="+mn-lt"/>
              </a:rPr>
              <a:t>”</a:t>
            </a:r>
            <a:r>
              <a:rPr lang="en-US" sz="2400"/>
              <a:t>  </a:t>
            </a:r>
            <a:endParaRPr lang="en-US" sz="2400" i="1"/>
          </a:p>
          <a:p>
            <a:pPr marL="457200" lvl="1" indent="0">
              <a:buNone/>
            </a:pPr>
            <a:r>
              <a:rPr lang="en-US" sz="2000" i="1"/>
              <a:t>Anderson ML et al, The effect of Influenza vaccination for the elderly on hospitalization and mortality: an observational study with a regression discontinuity design.  Ann Intern Med 2020 Apr 7;172(7):445-52</a:t>
            </a:r>
            <a:endParaRPr lang="en-US" sz="2000" i="1">
              <a:cs typeface="Calibri"/>
            </a:endParaRPr>
          </a:p>
        </p:txBody>
      </p:sp>
    </p:spTree>
    <p:extLst>
      <p:ext uri="{BB962C8B-B14F-4D97-AF65-F5344CB8AC3E}">
        <p14:creationId xmlns:p14="http://schemas.microsoft.com/office/powerpoint/2010/main" val="42882891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2DA6FFE6FC6314B8AD779BEFD6417EE" ma:contentTypeVersion="7" ma:contentTypeDescription="Create a new document." ma:contentTypeScope="" ma:versionID="fb625fef260ad94e048c02de125253a7">
  <xsd:schema xmlns:xsd="http://www.w3.org/2001/XMLSchema" xmlns:xs="http://www.w3.org/2001/XMLSchema" xmlns:p="http://schemas.microsoft.com/office/2006/metadata/properties" xmlns:ns3="6eff1a60-8116-4bfa-8d3f-361cf9f78546" xmlns:ns4="5f7e7036-1dd9-4b1f-9e3e-08e55336c8c1" targetNamespace="http://schemas.microsoft.com/office/2006/metadata/properties" ma:root="true" ma:fieldsID="beca95402f8ed2ff55c10210a9be9858" ns3:_="" ns4:_="">
    <xsd:import namespace="6eff1a60-8116-4bfa-8d3f-361cf9f78546"/>
    <xsd:import namespace="5f7e7036-1dd9-4b1f-9e3e-08e55336c8c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ff1a60-8116-4bfa-8d3f-361cf9f78546"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7e7036-1dd9-4b1f-9e3e-08e55336c8c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C6B59A4-FCAF-4B7D-9129-61AEFB3010D0}">
  <ds:schemaRefs>
    <ds:schemaRef ds:uri="http://schemas.microsoft.com/office/2006/documentManagement/types"/>
    <ds:schemaRef ds:uri="http://schemas.openxmlformats.org/package/2006/metadata/core-properties"/>
    <ds:schemaRef ds:uri="6eff1a60-8116-4bfa-8d3f-361cf9f78546"/>
    <ds:schemaRef ds:uri="http://www.w3.org/XML/1998/namespace"/>
    <ds:schemaRef ds:uri="http://purl.org/dc/elements/1.1/"/>
    <ds:schemaRef ds:uri="http://purl.org/dc/dcmitype/"/>
    <ds:schemaRef ds:uri="http://schemas.microsoft.com/office/2006/metadata/properties"/>
    <ds:schemaRef ds:uri="http://schemas.microsoft.com/office/infopath/2007/PartnerControls"/>
    <ds:schemaRef ds:uri="5f7e7036-1dd9-4b1f-9e3e-08e55336c8c1"/>
    <ds:schemaRef ds:uri="http://purl.org/dc/terms/"/>
  </ds:schemaRefs>
</ds:datastoreItem>
</file>

<file path=customXml/itemProps2.xml><?xml version="1.0" encoding="utf-8"?>
<ds:datastoreItem xmlns:ds="http://schemas.openxmlformats.org/officeDocument/2006/customXml" ds:itemID="{0167278A-ED24-4F7E-B92A-09D43F608747}">
  <ds:schemaRefs>
    <ds:schemaRef ds:uri="5f7e7036-1dd9-4b1f-9e3e-08e55336c8c1"/>
    <ds:schemaRef ds:uri="6eff1a60-8116-4bfa-8d3f-361cf9f7854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C1BD3AD-0D14-4F7E-A721-6A06DE5111E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1835</Words>
  <Application>Microsoft Office PowerPoint</Application>
  <PresentationFormat>Widescreen</PresentationFormat>
  <Paragraphs>106</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Flu vaccines and Aluminum Adjuvants</vt:lpstr>
      <vt:lpstr>Physicians for Informed Consent</vt:lpstr>
      <vt:lpstr>Who am I doing this for?</vt:lpstr>
      <vt:lpstr>Flu Vaccine increases the Risk of Contracting a Non-Flu Respiratory Illness by 65%</vt:lpstr>
      <vt:lpstr>Effect of Flu Vaccination on Hospitalization?</vt:lpstr>
      <vt:lpstr>Does it at least decrease transmission of influenza?  No!</vt:lpstr>
      <vt:lpstr>Flu vaccine failures?</vt:lpstr>
      <vt:lpstr>But the kids….</vt:lpstr>
      <vt:lpstr>How about the adults?</vt:lpstr>
      <vt:lpstr>What about the Health Care Workers (HCW)?</vt:lpstr>
      <vt:lpstr>Clearly the Flu vaccine mandates are critical in the Coronavirus pandemic, right?   </vt:lpstr>
      <vt:lpstr>Aluminum Adjuvants-The whats and the whys</vt:lpstr>
      <vt:lpstr>Aluminum containing vaccines</vt:lpstr>
      <vt:lpstr>Are the aluminum salts safe in vaccines?</vt:lpstr>
      <vt:lpstr>Safety limits?</vt:lpstr>
      <vt:lpstr>Oral versus injected aluminum.  Big difference!</vt:lpstr>
      <vt:lpstr>Aluminum limits based on age</vt:lpstr>
      <vt:lpstr>Amount in vaccines</vt:lpstr>
      <vt:lpstr>Where are the safety studies on aluminum?</vt:lpstr>
      <vt:lpstr>What now?</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Flu vaccines and Aluminum Adjuvants</dc:title>
  <dc:creator>Cammy R Benton, MD</dc:creator>
  <cp:lastModifiedBy>Cammy R Benton, MD</cp:lastModifiedBy>
  <cp:revision>2</cp:revision>
  <dcterms:created xsi:type="dcterms:W3CDTF">2020-11-02T22:09:13Z</dcterms:created>
  <dcterms:modified xsi:type="dcterms:W3CDTF">2021-01-29T01:33:16Z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0x010100C2DA6FFE6FC6314B8AD779BEFD6417EE</vt:lpwstr>
  </property>
</Properties>
</file>