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77" r:id="rId2"/>
    <p:sldId id="256" r:id="rId3"/>
    <p:sldId id="257" r:id="rId4"/>
    <p:sldId id="264" r:id="rId5"/>
    <p:sldId id="279" r:id="rId6"/>
    <p:sldId id="280" r:id="rId7"/>
    <p:sldId id="269" r:id="rId8"/>
    <p:sldId id="281" r:id="rId9"/>
    <p:sldId id="265" r:id="rId10"/>
    <p:sldId id="270" r:id="rId11"/>
    <p:sldId id="282" r:id="rId12"/>
    <p:sldId id="271" r:id="rId13"/>
    <p:sldId id="272" r:id="rId14"/>
    <p:sldId id="278" r:id="rId15"/>
    <p:sldId id="273" r:id="rId16"/>
    <p:sldId id="283" r:id="rId17"/>
    <p:sldId id="284" r:id="rId18"/>
    <p:sldId id="274" r:id="rId19"/>
    <p:sldId id="275" r:id="rId20"/>
    <p:sldId id="276" r:id="rId21"/>
    <p:sldId id="285" r:id="rId22"/>
  </p:sldIdLst>
  <p:sldSz cx="12192000" cy="68580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581" autoAdjust="0"/>
    <p:restoredTop sz="86342" autoAdjust="0"/>
  </p:normalViewPr>
  <p:slideViewPr>
    <p:cSldViewPr snapToGrid="0">
      <p:cViewPr varScale="1">
        <p:scale>
          <a:sx n="66" d="100"/>
          <a:sy n="66" d="100"/>
        </p:scale>
        <p:origin x="102" y="228"/>
      </p:cViewPr>
      <p:guideLst/>
    </p:cSldViewPr>
  </p:slideViewPr>
  <p:outlineViewPr>
    <p:cViewPr>
      <p:scale>
        <a:sx n="33" d="100"/>
        <a:sy n="33" d="100"/>
      </p:scale>
      <p:origin x="0" y="-36"/>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5" d="100"/>
          <a:sy n="55" d="100"/>
        </p:scale>
        <p:origin x="202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B0CC9D9-C4FA-42D3-8E6B-B3B40361C0BD}"/>
              </a:ext>
            </a:extLst>
          </p:cNvPr>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a:p>
        </p:txBody>
      </p:sp>
      <p:sp>
        <p:nvSpPr>
          <p:cNvPr id="3" name="Date Placeholder 2">
            <a:extLst>
              <a:ext uri="{FF2B5EF4-FFF2-40B4-BE49-F238E27FC236}">
                <a16:creationId xmlns:a16="http://schemas.microsoft.com/office/drawing/2014/main" id="{EB612E19-9DEE-4AE5-9719-A35051360674}"/>
              </a:ext>
            </a:extLst>
          </p:cNvPr>
          <p:cNvSpPr>
            <a:spLocks noGrp="1"/>
          </p:cNvSpPr>
          <p:nvPr>
            <p:ph type="dt" sz="quarter" idx="1"/>
          </p:nvPr>
        </p:nvSpPr>
        <p:spPr>
          <a:xfrm>
            <a:off x="4008705" y="0"/>
            <a:ext cx="3066733" cy="469780"/>
          </a:xfrm>
          <a:prstGeom prst="rect">
            <a:avLst/>
          </a:prstGeom>
        </p:spPr>
        <p:txBody>
          <a:bodyPr vert="horz" lIns="93936" tIns="46968" rIns="93936" bIns="46968" rtlCol="0"/>
          <a:lstStyle>
            <a:lvl1pPr algn="r">
              <a:defRPr sz="1200"/>
            </a:lvl1pPr>
          </a:lstStyle>
          <a:p>
            <a:fld id="{8EE90D06-4A00-416B-AE29-13738B59058E}" type="datetimeFigureOut">
              <a:rPr lang="en-US" smtClean="0"/>
              <a:t>2/21/2021</a:t>
            </a:fld>
            <a:endParaRPr lang="en-US"/>
          </a:p>
        </p:txBody>
      </p:sp>
      <p:sp>
        <p:nvSpPr>
          <p:cNvPr id="4" name="Footer Placeholder 3">
            <a:extLst>
              <a:ext uri="{FF2B5EF4-FFF2-40B4-BE49-F238E27FC236}">
                <a16:creationId xmlns:a16="http://schemas.microsoft.com/office/drawing/2014/main" id="{3E61D3C7-E7E1-4B88-BE45-29FD8379A365}"/>
              </a:ext>
            </a:extLst>
          </p:cNvPr>
          <p:cNvSpPr>
            <a:spLocks noGrp="1"/>
          </p:cNvSpPr>
          <p:nvPr>
            <p:ph type="ftr" sz="quarter" idx="2"/>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D58718B-CF4E-4B1C-99C1-896C3B5B8680}"/>
              </a:ext>
            </a:extLst>
          </p:cNvPr>
          <p:cNvSpPr>
            <a:spLocks noGrp="1"/>
          </p:cNvSpPr>
          <p:nvPr>
            <p:ph type="sldNum" sz="quarter" idx="3"/>
          </p:nvPr>
        </p:nvSpPr>
        <p:spPr>
          <a:xfrm>
            <a:off x="4008705" y="8893297"/>
            <a:ext cx="3066733" cy="469779"/>
          </a:xfrm>
          <a:prstGeom prst="rect">
            <a:avLst/>
          </a:prstGeom>
        </p:spPr>
        <p:txBody>
          <a:bodyPr vert="horz" lIns="93936" tIns="46968" rIns="93936" bIns="46968" rtlCol="0" anchor="b"/>
          <a:lstStyle>
            <a:lvl1pPr algn="r">
              <a:defRPr sz="1200"/>
            </a:lvl1pPr>
          </a:lstStyle>
          <a:p>
            <a:fld id="{4F6388C2-78B7-495F-B392-5053FC93EB21}" type="slidenum">
              <a:rPr lang="en-US" smtClean="0"/>
              <a:t>‹#›</a:t>
            </a:fld>
            <a:endParaRPr lang="en-US"/>
          </a:p>
        </p:txBody>
      </p:sp>
    </p:spTree>
    <p:extLst>
      <p:ext uri="{BB962C8B-B14F-4D97-AF65-F5344CB8AC3E}">
        <p14:creationId xmlns:p14="http://schemas.microsoft.com/office/powerpoint/2010/main" val="21424046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idx="1"/>
          </p:nvPr>
        </p:nvSpPr>
        <p:spPr>
          <a:xfrm>
            <a:off x="4008705" y="0"/>
            <a:ext cx="3066733" cy="469780"/>
          </a:xfrm>
          <a:prstGeom prst="rect">
            <a:avLst/>
          </a:prstGeom>
        </p:spPr>
        <p:txBody>
          <a:bodyPr vert="horz" lIns="93936" tIns="46968" rIns="93936" bIns="46968" rtlCol="0"/>
          <a:lstStyle>
            <a:lvl1pPr algn="r">
              <a:defRPr sz="1200"/>
            </a:lvl1pPr>
          </a:lstStyle>
          <a:p>
            <a:fld id="{2430ED63-57EA-4449-96FA-1ECA6E190FDA}" type="datetimeFigureOut">
              <a:rPr lang="en-US" smtClean="0"/>
              <a:t>2/21/2021</a:t>
            </a:fld>
            <a:endParaRPr lang="en-US"/>
          </a:p>
        </p:txBody>
      </p:sp>
      <p:sp>
        <p:nvSpPr>
          <p:cNvPr id="4" name="Slide Image Placeholder 3"/>
          <p:cNvSpPr>
            <a:spLocks noGrp="1" noRot="1" noChangeAspect="1"/>
          </p:cNvSpPr>
          <p:nvPr>
            <p:ph type="sldImg" idx="2"/>
          </p:nvPr>
        </p:nvSpPr>
        <p:spPr>
          <a:xfrm>
            <a:off x="728663" y="1169988"/>
            <a:ext cx="5619750" cy="3160712"/>
          </a:xfrm>
          <a:prstGeom prst="rect">
            <a:avLst/>
          </a:prstGeom>
          <a:noFill/>
          <a:ln w="12700">
            <a:solidFill>
              <a:prstClr val="black"/>
            </a:solidFill>
          </a:ln>
        </p:spPr>
        <p:txBody>
          <a:bodyPr vert="horz" lIns="93936" tIns="46968" rIns="93936" bIns="46968" rtlCol="0" anchor="ctr"/>
          <a:lstStyle/>
          <a:p>
            <a:endParaRPr lang="en-US"/>
          </a:p>
        </p:txBody>
      </p:sp>
      <p:sp>
        <p:nvSpPr>
          <p:cNvPr id="5" name="Notes Placeholder 4"/>
          <p:cNvSpPr>
            <a:spLocks noGrp="1"/>
          </p:cNvSpPr>
          <p:nvPr>
            <p:ph type="body" sz="quarter" idx="3"/>
          </p:nvPr>
        </p:nvSpPr>
        <p:spPr>
          <a:xfrm>
            <a:off x="707708" y="4505980"/>
            <a:ext cx="5661660" cy="3686711"/>
          </a:xfrm>
          <a:prstGeom prst="rect">
            <a:avLst/>
          </a:prstGeom>
        </p:spPr>
        <p:txBody>
          <a:bodyPr vert="horz" lIns="93936" tIns="46968" rIns="93936" bIns="4696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7"/>
            <a:ext cx="3066733" cy="469779"/>
          </a:xfrm>
          <a:prstGeom prst="rect">
            <a:avLst/>
          </a:prstGeom>
        </p:spPr>
        <p:txBody>
          <a:bodyPr vert="horz" lIns="93936" tIns="46968" rIns="93936" bIns="46968" rtlCol="0" anchor="b"/>
          <a:lstStyle>
            <a:lvl1pPr algn="r">
              <a:defRPr sz="1200"/>
            </a:lvl1pPr>
          </a:lstStyle>
          <a:p>
            <a:fld id="{31E91DFB-D10C-4A0A-9A7D-3D8F6C3971E3}" type="slidenum">
              <a:rPr lang="en-US" smtClean="0"/>
              <a:t>‹#›</a:t>
            </a:fld>
            <a:endParaRPr lang="en-US"/>
          </a:p>
        </p:txBody>
      </p:sp>
    </p:spTree>
    <p:extLst>
      <p:ext uri="{BB962C8B-B14F-4D97-AF65-F5344CB8AC3E}">
        <p14:creationId xmlns:p14="http://schemas.microsoft.com/office/powerpoint/2010/main" val="4084529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1E91DFB-D10C-4A0A-9A7D-3D8F6C3971E3}" type="slidenum">
              <a:rPr lang="en-US" smtClean="0"/>
              <a:t>8</a:t>
            </a:fld>
            <a:endParaRPr lang="en-US"/>
          </a:p>
        </p:txBody>
      </p:sp>
    </p:spTree>
    <p:extLst>
      <p:ext uri="{BB962C8B-B14F-4D97-AF65-F5344CB8AC3E}">
        <p14:creationId xmlns:p14="http://schemas.microsoft.com/office/powerpoint/2010/main" val="2144220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FEA96-2A61-42E4-BD1F-D7C7D08D1A4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E888526-E10A-4971-98FA-D3993A2EAD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CF3841B-F304-4919-88FF-422969E30C2C}"/>
              </a:ext>
            </a:extLst>
          </p:cNvPr>
          <p:cNvSpPr>
            <a:spLocks noGrp="1"/>
          </p:cNvSpPr>
          <p:nvPr>
            <p:ph type="dt" sz="half" idx="10"/>
          </p:nvPr>
        </p:nvSpPr>
        <p:spPr/>
        <p:txBody>
          <a:bodyPr/>
          <a:lstStyle/>
          <a:p>
            <a:fld id="{E46E8E90-7389-4351-824D-33313389EC0F}" type="datetime1">
              <a:rPr lang="en-US" smtClean="0"/>
              <a:t>2/21/2021</a:t>
            </a:fld>
            <a:endParaRPr lang="en-US"/>
          </a:p>
        </p:txBody>
      </p:sp>
      <p:sp>
        <p:nvSpPr>
          <p:cNvPr id="5" name="Footer Placeholder 4">
            <a:extLst>
              <a:ext uri="{FF2B5EF4-FFF2-40B4-BE49-F238E27FC236}">
                <a16:creationId xmlns:a16="http://schemas.microsoft.com/office/drawing/2014/main" id="{51560120-1CE9-4A5F-99E8-86E56D38BD3F}"/>
              </a:ext>
            </a:extLst>
          </p:cNvPr>
          <p:cNvSpPr>
            <a:spLocks noGrp="1"/>
          </p:cNvSpPr>
          <p:nvPr>
            <p:ph type="ftr" sz="quarter" idx="11"/>
          </p:nvPr>
        </p:nvSpPr>
        <p:spPr/>
        <p:txBody>
          <a:bodyPr/>
          <a:lstStyle/>
          <a:p>
            <a:r>
              <a:rPr lang="en-US"/>
              <a:t>Copyright Feb 21, 2021</a:t>
            </a:r>
          </a:p>
        </p:txBody>
      </p:sp>
      <p:sp>
        <p:nvSpPr>
          <p:cNvPr id="6" name="Slide Number Placeholder 5">
            <a:extLst>
              <a:ext uri="{FF2B5EF4-FFF2-40B4-BE49-F238E27FC236}">
                <a16:creationId xmlns:a16="http://schemas.microsoft.com/office/drawing/2014/main" id="{413BF75F-9697-4DC0-BECC-8998FE5D4B9F}"/>
              </a:ext>
            </a:extLst>
          </p:cNvPr>
          <p:cNvSpPr>
            <a:spLocks noGrp="1"/>
          </p:cNvSpPr>
          <p:nvPr>
            <p:ph type="sldNum" sz="quarter" idx="12"/>
          </p:nvPr>
        </p:nvSpPr>
        <p:spPr/>
        <p:txBody>
          <a:bodyPr/>
          <a:lstStyle/>
          <a:p>
            <a:fld id="{B8EB56EE-1828-403C-885A-7058202150A4}" type="slidenum">
              <a:rPr lang="en-US" smtClean="0"/>
              <a:t>‹#›</a:t>
            </a:fld>
            <a:endParaRPr lang="en-US"/>
          </a:p>
        </p:txBody>
      </p:sp>
    </p:spTree>
    <p:extLst>
      <p:ext uri="{BB962C8B-B14F-4D97-AF65-F5344CB8AC3E}">
        <p14:creationId xmlns:p14="http://schemas.microsoft.com/office/powerpoint/2010/main" val="3114738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24767-5546-4815-B8E6-6BB2766D66F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AD41329-D4FD-4241-AEA0-F7E008B36FE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D6A215-2FCF-4CBC-9576-BFBC044F5D5C}"/>
              </a:ext>
            </a:extLst>
          </p:cNvPr>
          <p:cNvSpPr>
            <a:spLocks noGrp="1"/>
          </p:cNvSpPr>
          <p:nvPr>
            <p:ph type="dt" sz="half" idx="10"/>
          </p:nvPr>
        </p:nvSpPr>
        <p:spPr/>
        <p:txBody>
          <a:bodyPr/>
          <a:lstStyle/>
          <a:p>
            <a:fld id="{593559A5-9392-42ED-AAB0-CF637CD4CAE5}" type="datetime1">
              <a:rPr lang="en-US" smtClean="0"/>
              <a:t>2/21/2021</a:t>
            </a:fld>
            <a:endParaRPr lang="en-US"/>
          </a:p>
        </p:txBody>
      </p:sp>
      <p:sp>
        <p:nvSpPr>
          <p:cNvPr id="5" name="Footer Placeholder 4">
            <a:extLst>
              <a:ext uri="{FF2B5EF4-FFF2-40B4-BE49-F238E27FC236}">
                <a16:creationId xmlns:a16="http://schemas.microsoft.com/office/drawing/2014/main" id="{19BB9059-0ADB-4F7C-918E-657301B179E3}"/>
              </a:ext>
            </a:extLst>
          </p:cNvPr>
          <p:cNvSpPr>
            <a:spLocks noGrp="1"/>
          </p:cNvSpPr>
          <p:nvPr>
            <p:ph type="ftr" sz="quarter" idx="11"/>
          </p:nvPr>
        </p:nvSpPr>
        <p:spPr/>
        <p:txBody>
          <a:bodyPr/>
          <a:lstStyle/>
          <a:p>
            <a:r>
              <a:rPr lang="en-US"/>
              <a:t>Copyright Feb 21, 2021</a:t>
            </a:r>
          </a:p>
        </p:txBody>
      </p:sp>
      <p:sp>
        <p:nvSpPr>
          <p:cNvPr id="6" name="Slide Number Placeholder 5">
            <a:extLst>
              <a:ext uri="{FF2B5EF4-FFF2-40B4-BE49-F238E27FC236}">
                <a16:creationId xmlns:a16="http://schemas.microsoft.com/office/drawing/2014/main" id="{3FCC2BC0-81C7-477C-8105-51E29C4C70FA}"/>
              </a:ext>
            </a:extLst>
          </p:cNvPr>
          <p:cNvSpPr>
            <a:spLocks noGrp="1"/>
          </p:cNvSpPr>
          <p:nvPr>
            <p:ph type="sldNum" sz="quarter" idx="12"/>
          </p:nvPr>
        </p:nvSpPr>
        <p:spPr/>
        <p:txBody>
          <a:bodyPr/>
          <a:lstStyle/>
          <a:p>
            <a:fld id="{B8EB56EE-1828-403C-885A-7058202150A4}" type="slidenum">
              <a:rPr lang="en-US" smtClean="0"/>
              <a:t>‹#›</a:t>
            </a:fld>
            <a:endParaRPr lang="en-US"/>
          </a:p>
        </p:txBody>
      </p:sp>
    </p:spTree>
    <p:extLst>
      <p:ext uri="{BB962C8B-B14F-4D97-AF65-F5344CB8AC3E}">
        <p14:creationId xmlns:p14="http://schemas.microsoft.com/office/powerpoint/2010/main" val="2658611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85E7510-8185-49D9-BD3C-D1CCCFB9D5B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191344B-7D51-4ECD-BC8E-A38F4918B2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3630CA-17BB-4581-A273-D2AA2D0D8AB9}"/>
              </a:ext>
            </a:extLst>
          </p:cNvPr>
          <p:cNvSpPr>
            <a:spLocks noGrp="1"/>
          </p:cNvSpPr>
          <p:nvPr>
            <p:ph type="dt" sz="half" idx="10"/>
          </p:nvPr>
        </p:nvSpPr>
        <p:spPr/>
        <p:txBody>
          <a:bodyPr/>
          <a:lstStyle/>
          <a:p>
            <a:fld id="{93C7C095-FDF3-499B-BB63-2B3F6DD92468}" type="datetime1">
              <a:rPr lang="en-US" smtClean="0"/>
              <a:t>2/21/2021</a:t>
            </a:fld>
            <a:endParaRPr lang="en-US"/>
          </a:p>
        </p:txBody>
      </p:sp>
      <p:sp>
        <p:nvSpPr>
          <p:cNvPr id="5" name="Footer Placeholder 4">
            <a:extLst>
              <a:ext uri="{FF2B5EF4-FFF2-40B4-BE49-F238E27FC236}">
                <a16:creationId xmlns:a16="http://schemas.microsoft.com/office/drawing/2014/main" id="{583D01EE-38C6-4126-BA00-908A6C092914}"/>
              </a:ext>
            </a:extLst>
          </p:cNvPr>
          <p:cNvSpPr>
            <a:spLocks noGrp="1"/>
          </p:cNvSpPr>
          <p:nvPr>
            <p:ph type="ftr" sz="quarter" idx="11"/>
          </p:nvPr>
        </p:nvSpPr>
        <p:spPr/>
        <p:txBody>
          <a:bodyPr/>
          <a:lstStyle/>
          <a:p>
            <a:r>
              <a:rPr lang="en-US"/>
              <a:t>Copyright Feb 21, 2021</a:t>
            </a:r>
          </a:p>
        </p:txBody>
      </p:sp>
      <p:sp>
        <p:nvSpPr>
          <p:cNvPr id="6" name="Slide Number Placeholder 5">
            <a:extLst>
              <a:ext uri="{FF2B5EF4-FFF2-40B4-BE49-F238E27FC236}">
                <a16:creationId xmlns:a16="http://schemas.microsoft.com/office/drawing/2014/main" id="{A8FD1E3C-08BF-4AE9-B8C9-B8EE0DA4B91E}"/>
              </a:ext>
            </a:extLst>
          </p:cNvPr>
          <p:cNvSpPr>
            <a:spLocks noGrp="1"/>
          </p:cNvSpPr>
          <p:nvPr>
            <p:ph type="sldNum" sz="quarter" idx="12"/>
          </p:nvPr>
        </p:nvSpPr>
        <p:spPr/>
        <p:txBody>
          <a:bodyPr/>
          <a:lstStyle/>
          <a:p>
            <a:fld id="{B8EB56EE-1828-403C-885A-7058202150A4}" type="slidenum">
              <a:rPr lang="en-US" smtClean="0"/>
              <a:t>‹#›</a:t>
            </a:fld>
            <a:endParaRPr lang="en-US"/>
          </a:p>
        </p:txBody>
      </p:sp>
    </p:spTree>
    <p:extLst>
      <p:ext uri="{BB962C8B-B14F-4D97-AF65-F5344CB8AC3E}">
        <p14:creationId xmlns:p14="http://schemas.microsoft.com/office/powerpoint/2010/main" val="1014791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530DF-F144-4DAF-8874-D7B2F70ED5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B492FE-CF91-4E02-B5CC-06A6FFEEF393}"/>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84F527B-A3EA-47AF-90C2-056773265AC4}"/>
              </a:ext>
            </a:extLst>
          </p:cNvPr>
          <p:cNvSpPr>
            <a:spLocks noGrp="1"/>
          </p:cNvSpPr>
          <p:nvPr>
            <p:ph type="dt" sz="half" idx="10"/>
          </p:nvPr>
        </p:nvSpPr>
        <p:spPr/>
        <p:txBody>
          <a:bodyPr/>
          <a:lstStyle/>
          <a:p>
            <a:fld id="{CC4F3C1C-82A8-4839-BB0C-48F61779D55D}" type="datetime1">
              <a:rPr lang="en-US" smtClean="0"/>
              <a:t>2/21/2021</a:t>
            </a:fld>
            <a:endParaRPr lang="en-US"/>
          </a:p>
        </p:txBody>
      </p:sp>
      <p:sp>
        <p:nvSpPr>
          <p:cNvPr id="5" name="Footer Placeholder 4">
            <a:extLst>
              <a:ext uri="{FF2B5EF4-FFF2-40B4-BE49-F238E27FC236}">
                <a16:creationId xmlns:a16="http://schemas.microsoft.com/office/drawing/2014/main" id="{8C00BF75-20CC-40E3-88FE-34E91B1575C9}"/>
              </a:ext>
            </a:extLst>
          </p:cNvPr>
          <p:cNvSpPr>
            <a:spLocks noGrp="1"/>
          </p:cNvSpPr>
          <p:nvPr>
            <p:ph type="ftr" sz="quarter" idx="11"/>
          </p:nvPr>
        </p:nvSpPr>
        <p:spPr/>
        <p:txBody>
          <a:bodyPr/>
          <a:lstStyle>
            <a:lvl1pPr>
              <a:defRPr>
                <a:solidFill>
                  <a:schemeClr val="bg1"/>
                </a:solidFill>
              </a:defRPr>
            </a:lvl1pPr>
          </a:lstStyle>
          <a:p>
            <a:r>
              <a:rPr lang="en-US" dirty="0"/>
              <a:t>Copyright Feb 21, 2021</a:t>
            </a:r>
          </a:p>
        </p:txBody>
      </p:sp>
      <p:sp>
        <p:nvSpPr>
          <p:cNvPr id="6" name="Slide Number Placeholder 5">
            <a:extLst>
              <a:ext uri="{FF2B5EF4-FFF2-40B4-BE49-F238E27FC236}">
                <a16:creationId xmlns:a16="http://schemas.microsoft.com/office/drawing/2014/main" id="{1661B7FE-843F-483E-81D4-204C6065FA8C}"/>
              </a:ext>
            </a:extLst>
          </p:cNvPr>
          <p:cNvSpPr>
            <a:spLocks noGrp="1"/>
          </p:cNvSpPr>
          <p:nvPr>
            <p:ph type="sldNum" sz="quarter" idx="12"/>
          </p:nvPr>
        </p:nvSpPr>
        <p:spPr/>
        <p:txBody>
          <a:bodyPr/>
          <a:lstStyle/>
          <a:p>
            <a:fld id="{B8EB56EE-1828-403C-885A-7058202150A4}" type="slidenum">
              <a:rPr lang="en-US" smtClean="0"/>
              <a:t>‹#›</a:t>
            </a:fld>
            <a:endParaRPr lang="en-US"/>
          </a:p>
        </p:txBody>
      </p:sp>
    </p:spTree>
    <p:extLst>
      <p:ext uri="{BB962C8B-B14F-4D97-AF65-F5344CB8AC3E}">
        <p14:creationId xmlns:p14="http://schemas.microsoft.com/office/powerpoint/2010/main" val="27067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69D77-4F0E-4D1A-B24E-E92D6ECDE8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42E43D9-C955-4DCD-8A58-A094CEA86B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B03C16A-135A-4A3F-B5C0-3AD0D280D5B3}"/>
              </a:ext>
            </a:extLst>
          </p:cNvPr>
          <p:cNvSpPr>
            <a:spLocks noGrp="1"/>
          </p:cNvSpPr>
          <p:nvPr>
            <p:ph type="dt" sz="half" idx="10"/>
          </p:nvPr>
        </p:nvSpPr>
        <p:spPr/>
        <p:txBody>
          <a:bodyPr/>
          <a:lstStyle/>
          <a:p>
            <a:fld id="{EBE8D23C-F208-4FC5-A3C9-28787C0CF1DE}" type="datetime1">
              <a:rPr lang="en-US" smtClean="0"/>
              <a:t>2/21/2021</a:t>
            </a:fld>
            <a:endParaRPr lang="en-US"/>
          </a:p>
        </p:txBody>
      </p:sp>
      <p:sp>
        <p:nvSpPr>
          <p:cNvPr id="5" name="Footer Placeholder 4">
            <a:extLst>
              <a:ext uri="{FF2B5EF4-FFF2-40B4-BE49-F238E27FC236}">
                <a16:creationId xmlns:a16="http://schemas.microsoft.com/office/drawing/2014/main" id="{57DE21B4-7960-4661-B686-AB9AC20AB757}"/>
              </a:ext>
            </a:extLst>
          </p:cNvPr>
          <p:cNvSpPr>
            <a:spLocks noGrp="1"/>
          </p:cNvSpPr>
          <p:nvPr>
            <p:ph type="ftr" sz="quarter" idx="11"/>
          </p:nvPr>
        </p:nvSpPr>
        <p:spPr/>
        <p:txBody>
          <a:bodyPr/>
          <a:lstStyle/>
          <a:p>
            <a:r>
              <a:rPr lang="en-US"/>
              <a:t>Copyright Feb 21, 2021</a:t>
            </a:r>
          </a:p>
        </p:txBody>
      </p:sp>
      <p:sp>
        <p:nvSpPr>
          <p:cNvPr id="6" name="Slide Number Placeholder 5">
            <a:extLst>
              <a:ext uri="{FF2B5EF4-FFF2-40B4-BE49-F238E27FC236}">
                <a16:creationId xmlns:a16="http://schemas.microsoft.com/office/drawing/2014/main" id="{832D7116-F36B-4A21-B9E8-0D82F25F40BF}"/>
              </a:ext>
            </a:extLst>
          </p:cNvPr>
          <p:cNvSpPr>
            <a:spLocks noGrp="1"/>
          </p:cNvSpPr>
          <p:nvPr>
            <p:ph type="sldNum" sz="quarter" idx="12"/>
          </p:nvPr>
        </p:nvSpPr>
        <p:spPr/>
        <p:txBody>
          <a:bodyPr/>
          <a:lstStyle/>
          <a:p>
            <a:fld id="{B8EB56EE-1828-403C-885A-7058202150A4}" type="slidenum">
              <a:rPr lang="en-US" smtClean="0"/>
              <a:t>‹#›</a:t>
            </a:fld>
            <a:endParaRPr lang="en-US"/>
          </a:p>
        </p:txBody>
      </p:sp>
    </p:spTree>
    <p:extLst>
      <p:ext uri="{BB962C8B-B14F-4D97-AF65-F5344CB8AC3E}">
        <p14:creationId xmlns:p14="http://schemas.microsoft.com/office/powerpoint/2010/main" val="2784594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D4C54-5F8D-4562-88E0-64C78518C4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7C9D26-FF77-4D17-9261-DEDC16612C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B20F4CA-8B2E-42AD-9C6B-72FEABA9794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ABDB99-4C74-4409-BA58-93CC4FFB7130}"/>
              </a:ext>
            </a:extLst>
          </p:cNvPr>
          <p:cNvSpPr>
            <a:spLocks noGrp="1"/>
          </p:cNvSpPr>
          <p:nvPr>
            <p:ph type="dt" sz="half" idx="10"/>
          </p:nvPr>
        </p:nvSpPr>
        <p:spPr/>
        <p:txBody>
          <a:bodyPr/>
          <a:lstStyle/>
          <a:p>
            <a:fld id="{370649DC-EC20-4EB6-BFF0-F6C10846E8AE}" type="datetime1">
              <a:rPr lang="en-US" smtClean="0"/>
              <a:t>2/21/2021</a:t>
            </a:fld>
            <a:endParaRPr lang="en-US"/>
          </a:p>
        </p:txBody>
      </p:sp>
      <p:sp>
        <p:nvSpPr>
          <p:cNvPr id="6" name="Footer Placeholder 5">
            <a:extLst>
              <a:ext uri="{FF2B5EF4-FFF2-40B4-BE49-F238E27FC236}">
                <a16:creationId xmlns:a16="http://schemas.microsoft.com/office/drawing/2014/main" id="{6F1CFC48-C28C-4879-BF09-211DFCCEB4C9}"/>
              </a:ext>
            </a:extLst>
          </p:cNvPr>
          <p:cNvSpPr>
            <a:spLocks noGrp="1"/>
          </p:cNvSpPr>
          <p:nvPr>
            <p:ph type="ftr" sz="quarter" idx="11"/>
          </p:nvPr>
        </p:nvSpPr>
        <p:spPr/>
        <p:txBody>
          <a:bodyPr/>
          <a:lstStyle/>
          <a:p>
            <a:r>
              <a:rPr lang="en-US"/>
              <a:t>Copyright Feb 21, 2021</a:t>
            </a:r>
          </a:p>
        </p:txBody>
      </p:sp>
      <p:sp>
        <p:nvSpPr>
          <p:cNvPr id="7" name="Slide Number Placeholder 6">
            <a:extLst>
              <a:ext uri="{FF2B5EF4-FFF2-40B4-BE49-F238E27FC236}">
                <a16:creationId xmlns:a16="http://schemas.microsoft.com/office/drawing/2014/main" id="{3E3D79C5-5016-4223-86EB-C773DBC662E4}"/>
              </a:ext>
            </a:extLst>
          </p:cNvPr>
          <p:cNvSpPr>
            <a:spLocks noGrp="1"/>
          </p:cNvSpPr>
          <p:nvPr>
            <p:ph type="sldNum" sz="quarter" idx="12"/>
          </p:nvPr>
        </p:nvSpPr>
        <p:spPr/>
        <p:txBody>
          <a:bodyPr/>
          <a:lstStyle/>
          <a:p>
            <a:fld id="{B8EB56EE-1828-403C-885A-7058202150A4}" type="slidenum">
              <a:rPr lang="en-US" smtClean="0"/>
              <a:t>‹#›</a:t>
            </a:fld>
            <a:endParaRPr lang="en-US"/>
          </a:p>
        </p:txBody>
      </p:sp>
    </p:spTree>
    <p:extLst>
      <p:ext uri="{BB962C8B-B14F-4D97-AF65-F5344CB8AC3E}">
        <p14:creationId xmlns:p14="http://schemas.microsoft.com/office/powerpoint/2010/main" val="3277609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54255-C007-4155-8A98-C98F946DF30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7EB8085-ECF1-4C47-9A64-64AB99F189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31002D-ED56-494A-A3A1-5E3C3830D0B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717C965-BBBE-47EA-B4E0-FB0814C4D9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4D63AEF-289D-4D9A-A554-AB0E86A2629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3CBBF-E4C1-4248-ABFE-3378EBA2D4C0}"/>
              </a:ext>
            </a:extLst>
          </p:cNvPr>
          <p:cNvSpPr>
            <a:spLocks noGrp="1"/>
          </p:cNvSpPr>
          <p:nvPr>
            <p:ph type="dt" sz="half" idx="10"/>
          </p:nvPr>
        </p:nvSpPr>
        <p:spPr/>
        <p:txBody>
          <a:bodyPr/>
          <a:lstStyle/>
          <a:p>
            <a:fld id="{95EFCBB8-C596-4DA0-96AF-4C56D97FDE9B}" type="datetime1">
              <a:rPr lang="en-US" smtClean="0"/>
              <a:t>2/21/2021</a:t>
            </a:fld>
            <a:endParaRPr lang="en-US"/>
          </a:p>
        </p:txBody>
      </p:sp>
      <p:sp>
        <p:nvSpPr>
          <p:cNvPr id="8" name="Footer Placeholder 7">
            <a:extLst>
              <a:ext uri="{FF2B5EF4-FFF2-40B4-BE49-F238E27FC236}">
                <a16:creationId xmlns:a16="http://schemas.microsoft.com/office/drawing/2014/main" id="{79C8CB01-8DEC-45ED-BB91-642F43DC609B}"/>
              </a:ext>
            </a:extLst>
          </p:cNvPr>
          <p:cNvSpPr>
            <a:spLocks noGrp="1"/>
          </p:cNvSpPr>
          <p:nvPr>
            <p:ph type="ftr" sz="quarter" idx="11"/>
          </p:nvPr>
        </p:nvSpPr>
        <p:spPr/>
        <p:txBody>
          <a:bodyPr/>
          <a:lstStyle/>
          <a:p>
            <a:r>
              <a:rPr lang="en-US"/>
              <a:t>Copyright Feb 21, 2021</a:t>
            </a:r>
          </a:p>
        </p:txBody>
      </p:sp>
      <p:sp>
        <p:nvSpPr>
          <p:cNvPr id="9" name="Slide Number Placeholder 8">
            <a:extLst>
              <a:ext uri="{FF2B5EF4-FFF2-40B4-BE49-F238E27FC236}">
                <a16:creationId xmlns:a16="http://schemas.microsoft.com/office/drawing/2014/main" id="{FE098BB9-0E77-4BC3-9F0F-DB6E1BCA31A3}"/>
              </a:ext>
            </a:extLst>
          </p:cNvPr>
          <p:cNvSpPr>
            <a:spLocks noGrp="1"/>
          </p:cNvSpPr>
          <p:nvPr>
            <p:ph type="sldNum" sz="quarter" idx="12"/>
          </p:nvPr>
        </p:nvSpPr>
        <p:spPr/>
        <p:txBody>
          <a:bodyPr/>
          <a:lstStyle/>
          <a:p>
            <a:fld id="{B8EB56EE-1828-403C-885A-7058202150A4}" type="slidenum">
              <a:rPr lang="en-US" smtClean="0"/>
              <a:t>‹#›</a:t>
            </a:fld>
            <a:endParaRPr lang="en-US"/>
          </a:p>
        </p:txBody>
      </p:sp>
    </p:spTree>
    <p:extLst>
      <p:ext uri="{BB962C8B-B14F-4D97-AF65-F5344CB8AC3E}">
        <p14:creationId xmlns:p14="http://schemas.microsoft.com/office/powerpoint/2010/main" val="507117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C1C68-E7AD-49C9-8551-EA42A9E827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A48AF82-E1EA-404B-B6E0-2A1C4D2CB9B7}"/>
              </a:ext>
            </a:extLst>
          </p:cNvPr>
          <p:cNvSpPr>
            <a:spLocks noGrp="1"/>
          </p:cNvSpPr>
          <p:nvPr>
            <p:ph type="dt" sz="half" idx="10"/>
          </p:nvPr>
        </p:nvSpPr>
        <p:spPr/>
        <p:txBody>
          <a:bodyPr/>
          <a:lstStyle/>
          <a:p>
            <a:fld id="{1D5CB8A0-AEBE-4DFC-B353-B4BFC90461F1}" type="datetime1">
              <a:rPr lang="en-US" smtClean="0"/>
              <a:t>2/21/2021</a:t>
            </a:fld>
            <a:endParaRPr lang="en-US"/>
          </a:p>
        </p:txBody>
      </p:sp>
      <p:sp>
        <p:nvSpPr>
          <p:cNvPr id="4" name="Footer Placeholder 3">
            <a:extLst>
              <a:ext uri="{FF2B5EF4-FFF2-40B4-BE49-F238E27FC236}">
                <a16:creationId xmlns:a16="http://schemas.microsoft.com/office/drawing/2014/main" id="{CF05348B-FCF6-4044-AE1E-BE711C45A86A}"/>
              </a:ext>
            </a:extLst>
          </p:cNvPr>
          <p:cNvSpPr>
            <a:spLocks noGrp="1"/>
          </p:cNvSpPr>
          <p:nvPr>
            <p:ph type="ftr" sz="quarter" idx="11"/>
          </p:nvPr>
        </p:nvSpPr>
        <p:spPr/>
        <p:txBody>
          <a:bodyPr/>
          <a:lstStyle/>
          <a:p>
            <a:r>
              <a:rPr lang="en-US"/>
              <a:t>Copyright Feb 21, 2021</a:t>
            </a:r>
          </a:p>
        </p:txBody>
      </p:sp>
      <p:sp>
        <p:nvSpPr>
          <p:cNvPr id="5" name="Slide Number Placeholder 4">
            <a:extLst>
              <a:ext uri="{FF2B5EF4-FFF2-40B4-BE49-F238E27FC236}">
                <a16:creationId xmlns:a16="http://schemas.microsoft.com/office/drawing/2014/main" id="{C6F54AC9-8EC9-46D3-BB18-B164FF37F080}"/>
              </a:ext>
            </a:extLst>
          </p:cNvPr>
          <p:cNvSpPr>
            <a:spLocks noGrp="1"/>
          </p:cNvSpPr>
          <p:nvPr>
            <p:ph type="sldNum" sz="quarter" idx="12"/>
          </p:nvPr>
        </p:nvSpPr>
        <p:spPr/>
        <p:txBody>
          <a:bodyPr/>
          <a:lstStyle/>
          <a:p>
            <a:fld id="{B8EB56EE-1828-403C-885A-7058202150A4}" type="slidenum">
              <a:rPr lang="en-US" smtClean="0"/>
              <a:t>‹#›</a:t>
            </a:fld>
            <a:endParaRPr lang="en-US"/>
          </a:p>
        </p:txBody>
      </p:sp>
    </p:spTree>
    <p:extLst>
      <p:ext uri="{BB962C8B-B14F-4D97-AF65-F5344CB8AC3E}">
        <p14:creationId xmlns:p14="http://schemas.microsoft.com/office/powerpoint/2010/main" val="3350847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828AF5-B12F-4B7D-A58F-9E9D0EA55C17}"/>
              </a:ext>
            </a:extLst>
          </p:cNvPr>
          <p:cNvSpPr>
            <a:spLocks noGrp="1"/>
          </p:cNvSpPr>
          <p:nvPr>
            <p:ph type="dt" sz="half" idx="10"/>
          </p:nvPr>
        </p:nvSpPr>
        <p:spPr/>
        <p:txBody>
          <a:bodyPr/>
          <a:lstStyle/>
          <a:p>
            <a:fld id="{16484C19-B43C-4D83-BD8B-C8934FE1D48D}" type="datetime1">
              <a:rPr lang="en-US" smtClean="0"/>
              <a:t>2/21/2021</a:t>
            </a:fld>
            <a:endParaRPr lang="en-US"/>
          </a:p>
        </p:txBody>
      </p:sp>
      <p:sp>
        <p:nvSpPr>
          <p:cNvPr id="3" name="Footer Placeholder 2">
            <a:extLst>
              <a:ext uri="{FF2B5EF4-FFF2-40B4-BE49-F238E27FC236}">
                <a16:creationId xmlns:a16="http://schemas.microsoft.com/office/drawing/2014/main" id="{D4349DE6-31B0-4E4D-9942-7DE9CC414673}"/>
              </a:ext>
            </a:extLst>
          </p:cNvPr>
          <p:cNvSpPr>
            <a:spLocks noGrp="1"/>
          </p:cNvSpPr>
          <p:nvPr>
            <p:ph type="ftr" sz="quarter" idx="11"/>
          </p:nvPr>
        </p:nvSpPr>
        <p:spPr/>
        <p:txBody>
          <a:bodyPr/>
          <a:lstStyle/>
          <a:p>
            <a:r>
              <a:rPr lang="en-US"/>
              <a:t>Copyright Feb 21, 2021</a:t>
            </a:r>
          </a:p>
        </p:txBody>
      </p:sp>
      <p:sp>
        <p:nvSpPr>
          <p:cNvPr id="4" name="Slide Number Placeholder 3">
            <a:extLst>
              <a:ext uri="{FF2B5EF4-FFF2-40B4-BE49-F238E27FC236}">
                <a16:creationId xmlns:a16="http://schemas.microsoft.com/office/drawing/2014/main" id="{426BD989-72BB-431C-9741-D06D950D7BB2}"/>
              </a:ext>
            </a:extLst>
          </p:cNvPr>
          <p:cNvSpPr>
            <a:spLocks noGrp="1"/>
          </p:cNvSpPr>
          <p:nvPr>
            <p:ph type="sldNum" sz="quarter" idx="12"/>
          </p:nvPr>
        </p:nvSpPr>
        <p:spPr/>
        <p:txBody>
          <a:bodyPr/>
          <a:lstStyle/>
          <a:p>
            <a:fld id="{B8EB56EE-1828-403C-885A-7058202150A4}" type="slidenum">
              <a:rPr lang="en-US" smtClean="0"/>
              <a:t>‹#›</a:t>
            </a:fld>
            <a:endParaRPr lang="en-US"/>
          </a:p>
        </p:txBody>
      </p:sp>
    </p:spTree>
    <p:extLst>
      <p:ext uri="{BB962C8B-B14F-4D97-AF65-F5344CB8AC3E}">
        <p14:creationId xmlns:p14="http://schemas.microsoft.com/office/powerpoint/2010/main" val="3376319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B3F64-3576-40C8-BD2C-CBC7BAA58A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0CF9306-6A54-4A0C-AE5D-13BB269610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AB5D2E3-20C9-48DF-A7EF-AFB8AC3A87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CF5314-2B6F-414C-A150-3A1B66CD9195}"/>
              </a:ext>
            </a:extLst>
          </p:cNvPr>
          <p:cNvSpPr>
            <a:spLocks noGrp="1"/>
          </p:cNvSpPr>
          <p:nvPr>
            <p:ph type="dt" sz="half" idx="10"/>
          </p:nvPr>
        </p:nvSpPr>
        <p:spPr/>
        <p:txBody>
          <a:bodyPr/>
          <a:lstStyle/>
          <a:p>
            <a:fld id="{8D852332-D139-4994-99A0-03880CB0F099}" type="datetime1">
              <a:rPr lang="en-US" smtClean="0"/>
              <a:t>2/21/2021</a:t>
            </a:fld>
            <a:endParaRPr lang="en-US"/>
          </a:p>
        </p:txBody>
      </p:sp>
      <p:sp>
        <p:nvSpPr>
          <p:cNvPr id="6" name="Footer Placeholder 5">
            <a:extLst>
              <a:ext uri="{FF2B5EF4-FFF2-40B4-BE49-F238E27FC236}">
                <a16:creationId xmlns:a16="http://schemas.microsoft.com/office/drawing/2014/main" id="{CF103CB6-3B68-426E-9D08-11EDBF48EB10}"/>
              </a:ext>
            </a:extLst>
          </p:cNvPr>
          <p:cNvSpPr>
            <a:spLocks noGrp="1"/>
          </p:cNvSpPr>
          <p:nvPr>
            <p:ph type="ftr" sz="quarter" idx="11"/>
          </p:nvPr>
        </p:nvSpPr>
        <p:spPr/>
        <p:txBody>
          <a:bodyPr/>
          <a:lstStyle/>
          <a:p>
            <a:r>
              <a:rPr lang="en-US"/>
              <a:t>Copyright Feb 21, 2021</a:t>
            </a:r>
          </a:p>
        </p:txBody>
      </p:sp>
      <p:sp>
        <p:nvSpPr>
          <p:cNvPr id="7" name="Slide Number Placeholder 6">
            <a:extLst>
              <a:ext uri="{FF2B5EF4-FFF2-40B4-BE49-F238E27FC236}">
                <a16:creationId xmlns:a16="http://schemas.microsoft.com/office/drawing/2014/main" id="{035530E0-8468-44C2-8E47-EB29F3D0ABC5}"/>
              </a:ext>
            </a:extLst>
          </p:cNvPr>
          <p:cNvSpPr>
            <a:spLocks noGrp="1"/>
          </p:cNvSpPr>
          <p:nvPr>
            <p:ph type="sldNum" sz="quarter" idx="12"/>
          </p:nvPr>
        </p:nvSpPr>
        <p:spPr/>
        <p:txBody>
          <a:bodyPr/>
          <a:lstStyle/>
          <a:p>
            <a:fld id="{B8EB56EE-1828-403C-885A-7058202150A4}" type="slidenum">
              <a:rPr lang="en-US" smtClean="0"/>
              <a:t>‹#›</a:t>
            </a:fld>
            <a:endParaRPr lang="en-US"/>
          </a:p>
        </p:txBody>
      </p:sp>
    </p:spTree>
    <p:extLst>
      <p:ext uri="{BB962C8B-B14F-4D97-AF65-F5344CB8AC3E}">
        <p14:creationId xmlns:p14="http://schemas.microsoft.com/office/powerpoint/2010/main" val="766638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00618-8859-40C5-A198-E4CB3C067D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F3D9D4-1CEF-4ECF-B855-0E7613730B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FC861AD-AFAA-4327-BC50-8A4CCE490B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313892-191F-4E7C-A4D5-2E40503E98F1}"/>
              </a:ext>
            </a:extLst>
          </p:cNvPr>
          <p:cNvSpPr>
            <a:spLocks noGrp="1"/>
          </p:cNvSpPr>
          <p:nvPr>
            <p:ph type="dt" sz="half" idx="10"/>
          </p:nvPr>
        </p:nvSpPr>
        <p:spPr/>
        <p:txBody>
          <a:bodyPr/>
          <a:lstStyle/>
          <a:p>
            <a:fld id="{7A7C3EF7-E772-49C8-B01D-D9930066B27C}" type="datetime1">
              <a:rPr lang="en-US" smtClean="0"/>
              <a:t>2/21/2021</a:t>
            </a:fld>
            <a:endParaRPr lang="en-US"/>
          </a:p>
        </p:txBody>
      </p:sp>
      <p:sp>
        <p:nvSpPr>
          <p:cNvPr id="6" name="Footer Placeholder 5">
            <a:extLst>
              <a:ext uri="{FF2B5EF4-FFF2-40B4-BE49-F238E27FC236}">
                <a16:creationId xmlns:a16="http://schemas.microsoft.com/office/drawing/2014/main" id="{6D0C49D2-AC56-4152-807C-8DD3441E193E}"/>
              </a:ext>
            </a:extLst>
          </p:cNvPr>
          <p:cNvSpPr>
            <a:spLocks noGrp="1"/>
          </p:cNvSpPr>
          <p:nvPr>
            <p:ph type="ftr" sz="quarter" idx="11"/>
          </p:nvPr>
        </p:nvSpPr>
        <p:spPr/>
        <p:txBody>
          <a:bodyPr/>
          <a:lstStyle/>
          <a:p>
            <a:r>
              <a:rPr lang="en-US"/>
              <a:t>Copyright Feb 21, 2021</a:t>
            </a:r>
          </a:p>
        </p:txBody>
      </p:sp>
      <p:sp>
        <p:nvSpPr>
          <p:cNvPr id="7" name="Slide Number Placeholder 6">
            <a:extLst>
              <a:ext uri="{FF2B5EF4-FFF2-40B4-BE49-F238E27FC236}">
                <a16:creationId xmlns:a16="http://schemas.microsoft.com/office/drawing/2014/main" id="{13A19F54-EC74-4180-B6C7-FD3950EAB7C5}"/>
              </a:ext>
            </a:extLst>
          </p:cNvPr>
          <p:cNvSpPr>
            <a:spLocks noGrp="1"/>
          </p:cNvSpPr>
          <p:nvPr>
            <p:ph type="sldNum" sz="quarter" idx="12"/>
          </p:nvPr>
        </p:nvSpPr>
        <p:spPr/>
        <p:txBody>
          <a:bodyPr/>
          <a:lstStyle/>
          <a:p>
            <a:fld id="{B8EB56EE-1828-403C-885A-7058202150A4}" type="slidenum">
              <a:rPr lang="en-US" smtClean="0"/>
              <a:t>‹#›</a:t>
            </a:fld>
            <a:endParaRPr lang="en-US"/>
          </a:p>
        </p:txBody>
      </p:sp>
    </p:spTree>
    <p:extLst>
      <p:ext uri="{BB962C8B-B14F-4D97-AF65-F5344CB8AC3E}">
        <p14:creationId xmlns:p14="http://schemas.microsoft.com/office/powerpoint/2010/main" val="4271168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91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6EFAD86-D3BC-420D-BD2C-657A6E7C4E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8C9533E-F42A-4CC0-A886-C5EA5F2D55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AF2FDC-F523-477F-AE12-486F3B7099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FF508D-912E-418C-B1BD-8F043411B318}" type="datetime1">
              <a:rPr lang="en-US" smtClean="0"/>
              <a:t>2/21/2021</a:t>
            </a:fld>
            <a:endParaRPr lang="en-US"/>
          </a:p>
        </p:txBody>
      </p:sp>
      <p:sp>
        <p:nvSpPr>
          <p:cNvPr id="5" name="Footer Placeholder 4">
            <a:extLst>
              <a:ext uri="{FF2B5EF4-FFF2-40B4-BE49-F238E27FC236}">
                <a16:creationId xmlns:a16="http://schemas.microsoft.com/office/drawing/2014/main" id="{45BEA7AA-59AF-46C1-9379-143AF6C3F1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Copyright Feb 21, 2021</a:t>
            </a:r>
          </a:p>
        </p:txBody>
      </p:sp>
      <p:sp>
        <p:nvSpPr>
          <p:cNvPr id="6" name="Slide Number Placeholder 5">
            <a:extLst>
              <a:ext uri="{FF2B5EF4-FFF2-40B4-BE49-F238E27FC236}">
                <a16:creationId xmlns:a16="http://schemas.microsoft.com/office/drawing/2014/main" id="{C80374B4-A946-4A75-A9A8-4738DF0E4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EB56EE-1828-403C-885A-7058202150A4}" type="slidenum">
              <a:rPr lang="en-US" smtClean="0"/>
              <a:t>‹#›</a:t>
            </a:fld>
            <a:endParaRPr lang="en-US"/>
          </a:p>
        </p:txBody>
      </p:sp>
    </p:spTree>
    <p:extLst>
      <p:ext uri="{BB962C8B-B14F-4D97-AF65-F5344CB8AC3E}">
        <p14:creationId xmlns:p14="http://schemas.microsoft.com/office/powerpoint/2010/main" val="126952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youtube.com/channel/UClT3Z4I5m_77EwXdpN6ajN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doi.org/10.1093/cid/ciaa638"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cormandrostenreview.com/reportps:/cormandrostenreview.com/report" TargetMode="External"/><Relationship Id="rId2" Type="http://schemas.openxmlformats.org/officeDocument/2006/relationships/hyperlink" Target="https://doi.org/10.1093/cid/ciaa638"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2CEA6-7D55-4E05-A390-5A6E98DCB6BA}"/>
              </a:ext>
            </a:extLst>
          </p:cNvPr>
          <p:cNvSpPr>
            <a:spLocks noGrp="1"/>
          </p:cNvSpPr>
          <p:nvPr>
            <p:ph type="title"/>
          </p:nvPr>
        </p:nvSpPr>
        <p:spPr/>
        <p:txBody>
          <a:bodyPr>
            <a:normAutofit fontScale="90000"/>
          </a:bodyPr>
          <a:lstStyle/>
          <a:p>
            <a:pPr algn="ctr"/>
            <a:r>
              <a:rPr lang="en-US" sz="4000" b="1" dirty="0">
                <a:solidFill>
                  <a:srgbClr val="FFFF00"/>
                </a:solidFill>
              </a:rPr>
              <a:t>Bose </a:t>
            </a:r>
            <a:r>
              <a:rPr lang="en-US" sz="4000" b="1" dirty="0" err="1">
                <a:solidFill>
                  <a:srgbClr val="FFFF00"/>
                </a:solidFill>
              </a:rPr>
              <a:t>Ravenel</a:t>
            </a:r>
            <a:r>
              <a:rPr lang="en-US" sz="4000" b="1" dirty="0">
                <a:solidFill>
                  <a:srgbClr val="FFFF00"/>
                </a:solidFill>
              </a:rPr>
              <a:t>, M.D., F.A.A.P., Retired (March 16, 2020) </a:t>
            </a:r>
            <a:br>
              <a:rPr lang="en-US" sz="3200" b="1" dirty="0">
                <a:solidFill>
                  <a:srgbClr val="FFFF00"/>
                </a:solidFill>
              </a:rPr>
            </a:br>
            <a:r>
              <a:rPr lang="en-US" sz="2800" b="1" dirty="0">
                <a:solidFill>
                  <a:srgbClr val="FFFF00"/>
                </a:solidFill>
              </a:rPr>
              <a:t>Biographical Sketch</a:t>
            </a:r>
          </a:p>
        </p:txBody>
      </p:sp>
      <p:sp>
        <p:nvSpPr>
          <p:cNvPr id="3" name="Content Placeholder 2">
            <a:extLst>
              <a:ext uri="{FF2B5EF4-FFF2-40B4-BE49-F238E27FC236}">
                <a16:creationId xmlns:a16="http://schemas.microsoft.com/office/drawing/2014/main" id="{10138E0B-53F3-4822-906C-8F7F2FE54B4A}"/>
              </a:ext>
            </a:extLst>
          </p:cNvPr>
          <p:cNvSpPr>
            <a:spLocks noGrp="1"/>
          </p:cNvSpPr>
          <p:nvPr>
            <p:ph idx="1"/>
          </p:nvPr>
        </p:nvSpPr>
        <p:spPr/>
        <p:txBody>
          <a:bodyPr>
            <a:normAutofit/>
          </a:bodyPr>
          <a:lstStyle/>
          <a:p>
            <a:r>
              <a:rPr lang="en-US" sz="3200" dirty="0">
                <a:solidFill>
                  <a:schemeClr val="bg1"/>
                </a:solidFill>
              </a:rPr>
              <a:t>31 years pediatric private practice</a:t>
            </a:r>
          </a:p>
          <a:p>
            <a:r>
              <a:rPr lang="en-US" sz="3200" dirty="0">
                <a:solidFill>
                  <a:schemeClr val="bg1"/>
                </a:solidFill>
              </a:rPr>
              <a:t>11 years academic Clinical Associate Professor of Pediatrics</a:t>
            </a:r>
          </a:p>
          <a:p>
            <a:r>
              <a:rPr lang="en-US" sz="2400" dirty="0">
                <a:solidFill>
                  <a:schemeClr val="bg1"/>
                </a:solidFill>
              </a:rPr>
              <a:t>Co-author </a:t>
            </a:r>
            <a:r>
              <a:rPr lang="en-US" sz="2400" i="1" dirty="0">
                <a:solidFill>
                  <a:schemeClr val="bg1"/>
                </a:solidFill>
              </a:rPr>
              <a:t>The Diseasing of America’s Children – Exposing the ADHD Fiasco and Empowering Parents to Take Back Control </a:t>
            </a:r>
            <a:r>
              <a:rPr lang="en-US" sz="2400" dirty="0">
                <a:solidFill>
                  <a:schemeClr val="bg1"/>
                </a:solidFill>
              </a:rPr>
              <a:t>(Thomas Nelson 2008)</a:t>
            </a:r>
          </a:p>
          <a:p>
            <a:pPr>
              <a:lnSpc>
                <a:spcPct val="100000"/>
              </a:lnSpc>
              <a:spcBef>
                <a:spcPts val="0"/>
              </a:spcBef>
            </a:pPr>
            <a:r>
              <a:rPr lang="en-US" sz="3200" dirty="0">
                <a:solidFill>
                  <a:schemeClr val="bg1"/>
                </a:solidFill>
              </a:rPr>
              <a:t>6 ½ years Integrative Medicine pediatric consulting</a:t>
            </a:r>
          </a:p>
          <a:p>
            <a:pPr marL="0" indent="0">
              <a:lnSpc>
                <a:spcPct val="100000"/>
              </a:lnSpc>
              <a:spcBef>
                <a:spcPts val="0"/>
              </a:spcBef>
              <a:buNone/>
            </a:pPr>
            <a:r>
              <a:rPr lang="en-US" sz="3200" dirty="0">
                <a:solidFill>
                  <a:schemeClr val="bg1"/>
                </a:solidFill>
              </a:rPr>
              <a:t>       </a:t>
            </a:r>
            <a:r>
              <a:rPr lang="en-US" sz="2400" dirty="0">
                <a:solidFill>
                  <a:schemeClr val="bg1"/>
                </a:solidFill>
              </a:rPr>
              <a:t>Dealing with chronic Lyme, autoimmune diseases,    </a:t>
            </a:r>
          </a:p>
          <a:p>
            <a:pPr marL="0" indent="0">
              <a:lnSpc>
                <a:spcPct val="100000"/>
              </a:lnSpc>
              <a:spcBef>
                <a:spcPts val="0"/>
              </a:spcBef>
              <a:buNone/>
            </a:pPr>
            <a:r>
              <a:rPr lang="en-US" sz="2400" dirty="0"/>
              <a:t>         </a:t>
            </a:r>
            <a:r>
              <a:rPr lang="en-US" sz="2400" dirty="0">
                <a:solidFill>
                  <a:schemeClr val="bg1"/>
                </a:solidFill>
              </a:rPr>
              <a:t>PANS/PANDAS/POTS, Autism, Mold biotoxin illness</a:t>
            </a:r>
          </a:p>
          <a:p>
            <a:r>
              <a:rPr lang="en-US" sz="3200" dirty="0">
                <a:solidFill>
                  <a:schemeClr val="bg1"/>
                </a:solidFill>
              </a:rPr>
              <a:t>600 hours studying CoVID-19 following retirement</a:t>
            </a:r>
          </a:p>
        </p:txBody>
      </p:sp>
      <p:sp>
        <p:nvSpPr>
          <p:cNvPr id="4" name="Footer Placeholder 3">
            <a:extLst>
              <a:ext uri="{FF2B5EF4-FFF2-40B4-BE49-F238E27FC236}">
                <a16:creationId xmlns:a16="http://schemas.microsoft.com/office/drawing/2014/main" id="{8C990FF2-ED9A-41F9-A242-296DA51077F5}"/>
              </a:ext>
            </a:extLst>
          </p:cNvPr>
          <p:cNvSpPr>
            <a:spLocks noGrp="1"/>
          </p:cNvSpPr>
          <p:nvPr>
            <p:ph type="ftr" sz="quarter" idx="11"/>
          </p:nvPr>
        </p:nvSpPr>
        <p:spPr/>
        <p:txBody>
          <a:bodyPr/>
          <a:lstStyle/>
          <a:p>
            <a:r>
              <a:rPr lang="en-US"/>
              <a:t>Copyright Feb 21, 2021</a:t>
            </a:r>
            <a:endParaRPr lang="en-US" dirty="0"/>
          </a:p>
        </p:txBody>
      </p:sp>
    </p:spTree>
    <p:extLst>
      <p:ext uri="{BB962C8B-B14F-4D97-AF65-F5344CB8AC3E}">
        <p14:creationId xmlns:p14="http://schemas.microsoft.com/office/powerpoint/2010/main" val="4020690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4A6E6-5404-4544-9F83-F03BC5E4D915}"/>
              </a:ext>
            </a:extLst>
          </p:cNvPr>
          <p:cNvSpPr>
            <a:spLocks noGrp="1"/>
          </p:cNvSpPr>
          <p:nvPr>
            <p:ph type="title"/>
          </p:nvPr>
        </p:nvSpPr>
        <p:spPr/>
        <p:txBody>
          <a:bodyPr>
            <a:noAutofit/>
          </a:bodyPr>
          <a:lstStyle/>
          <a:p>
            <a:pPr algn="ctr"/>
            <a:r>
              <a:rPr lang="en-US" sz="4000" b="1" dirty="0">
                <a:solidFill>
                  <a:srgbClr val="FFFF00"/>
                </a:solidFill>
              </a:rPr>
              <a:t>Shutdowns, Business Restrictions</a:t>
            </a:r>
            <a:br>
              <a:rPr lang="en-US" sz="4000" b="1" dirty="0">
                <a:solidFill>
                  <a:srgbClr val="FFFF00"/>
                </a:solidFill>
              </a:rPr>
            </a:br>
            <a:r>
              <a:rPr lang="en-US" sz="3600" b="1" dirty="0">
                <a:solidFill>
                  <a:srgbClr val="FFFF00"/>
                </a:solidFill>
              </a:rPr>
              <a:t>AIER</a:t>
            </a:r>
            <a:r>
              <a:rPr lang="en-US" sz="4000" b="1" dirty="0">
                <a:solidFill>
                  <a:srgbClr val="FFFF00"/>
                </a:solidFill>
              </a:rPr>
              <a:t> </a:t>
            </a:r>
            <a:r>
              <a:rPr lang="en-US" sz="4000" b="1" u="sng" dirty="0">
                <a:solidFill>
                  <a:srgbClr val="FFFF00"/>
                </a:solidFill>
              </a:rPr>
              <a:t>30 Studies </a:t>
            </a:r>
            <a:r>
              <a:rPr lang="en-US" sz="4000" b="1" dirty="0">
                <a:solidFill>
                  <a:srgbClr val="FFFF00"/>
                </a:solidFill>
              </a:rPr>
              <a:t>Cited  </a:t>
            </a:r>
          </a:p>
        </p:txBody>
      </p:sp>
      <p:sp>
        <p:nvSpPr>
          <p:cNvPr id="3" name="Content Placeholder 2">
            <a:extLst>
              <a:ext uri="{FF2B5EF4-FFF2-40B4-BE49-F238E27FC236}">
                <a16:creationId xmlns:a16="http://schemas.microsoft.com/office/drawing/2014/main" id="{9A199B3A-E15B-40C5-98A8-8AC9B246DA25}"/>
              </a:ext>
            </a:extLst>
          </p:cNvPr>
          <p:cNvSpPr>
            <a:spLocks noGrp="1"/>
          </p:cNvSpPr>
          <p:nvPr>
            <p:ph idx="1"/>
          </p:nvPr>
        </p:nvSpPr>
        <p:spPr/>
        <p:txBody>
          <a:bodyPr>
            <a:normAutofit lnSpcReduction="10000"/>
          </a:bodyPr>
          <a:lstStyle/>
          <a:p>
            <a:pPr marL="0" indent="0">
              <a:lnSpc>
                <a:spcPct val="100000"/>
              </a:lnSpc>
              <a:spcBef>
                <a:spcPts val="0"/>
              </a:spcBef>
              <a:buNone/>
            </a:pPr>
            <a:r>
              <a:rPr lang="en-US" b="1" dirty="0">
                <a:solidFill>
                  <a:schemeClr val="bg1"/>
                </a:solidFill>
              </a:rPr>
              <a:t>AMERICAN INSTITUTE </a:t>
            </a:r>
            <a:r>
              <a:rPr lang="en-US" b="1" i="1" dirty="0">
                <a:solidFill>
                  <a:schemeClr val="bg1"/>
                </a:solidFill>
              </a:rPr>
              <a:t>FOR</a:t>
            </a:r>
            <a:r>
              <a:rPr lang="en-US" b="1" dirty="0">
                <a:solidFill>
                  <a:schemeClr val="bg1"/>
                </a:solidFill>
              </a:rPr>
              <a:t> ECONOMIC RESEARCH (AIER)</a:t>
            </a:r>
          </a:p>
          <a:p>
            <a:pPr marL="0" indent="0">
              <a:lnSpc>
                <a:spcPct val="100000"/>
              </a:lnSpc>
              <a:spcBef>
                <a:spcPts val="0"/>
              </a:spcBef>
              <a:buNone/>
            </a:pPr>
            <a:endParaRPr lang="en-US" sz="2000" b="1" dirty="0">
              <a:solidFill>
                <a:schemeClr val="bg1"/>
              </a:solidFill>
            </a:endParaRPr>
          </a:p>
          <a:p>
            <a:pPr marL="0" indent="0" algn="l">
              <a:lnSpc>
                <a:spcPct val="100000"/>
              </a:lnSpc>
              <a:spcBef>
                <a:spcPts val="0"/>
              </a:spcBef>
              <a:buNone/>
            </a:pPr>
            <a:r>
              <a:rPr lang="en-US" sz="2400" b="0" i="1" dirty="0">
                <a:solidFill>
                  <a:schemeClr val="bg1"/>
                </a:solidFill>
                <a:effectLst/>
                <a:latin typeface="Calibri" panose="020F0502020204030204" pitchFamily="34" charset="0"/>
                <a:cs typeface="Calibri" panose="020F0502020204030204" pitchFamily="34" charset="0"/>
              </a:rPr>
              <a:t>“The </a:t>
            </a:r>
            <a:r>
              <a:rPr lang="en-US" sz="2400" b="1" i="1" u="sng" dirty="0">
                <a:solidFill>
                  <a:srgbClr val="FFFF00"/>
                </a:solidFill>
                <a:effectLst/>
                <a:latin typeface="Calibri" panose="020F0502020204030204" pitchFamily="34" charset="0"/>
                <a:cs typeface="Calibri" panose="020F0502020204030204" pitchFamily="34" charset="0"/>
              </a:rPr>
              <a:t>use of universal lockdowns in the event of the appearance of a new pathogen has no precedent</a:t>
            </a:r>
            <a:r>
              <a:rPr lang="en-US" sz="2400" b="0" i="1" dirty="0">
                <a:solidFill>
                  <a:schemeClr val="bg1"/>
                </a:solidFill>
                <a:effectLst/>
                <a:latin typeface="Calibri" panose="020F0502020204030204" pitchFamily="34" charset="0"/>
                <a:cs typeface="Calibri" panose="020F0502020204030204" pitchFamily="34" charset="0"/>
              </a:rPr>
              <a:t>. It has been a science experiment in real time, with most of the human population used as lab rats. The costs are legion.” </a:t>
            </a:r>
          </a:p>
          <a:p>
            <a:pPr marL="0" indent="0" algn="l">
              <a:lnSpc>
                <a:spcPct val="100000"/>
              </a:lnSpc>
              <a:spcBef>
                <a:spcPts val="0"/>
              </a:spcBef>
              <a:buNone/>
            </a:pPr>
            <a:endParaRPr lang="en-US" sz="2400" b="0" i="1" dirty="0">
              <a:solidFill>
                <a:schemeClr val="bg1"/>
              </a:solidFill>
              <a:effectLst/>
              <a:latin typeface="Calibri" panose="020F0502020204030204" pitchFamily="34" charset="0"/>
              <a:cs typeface="Calibri" panose="020F0502020204030204" pitchFamily="34" charset="0"/>
            </a:endParaRPr>
          </a:p>
          <a:p>
            <a:pPr marL="0" indent="0" algn="l">
              <a:lnSpc>
                <a:spcPct val="100000"/>
              </a:lnSpc>
              <a:spcBef>
                <a:spcPts val="0"/>
              </a:spcBef>
              <a:buNone/>
            </a:pPr>
            <a:r>
              <a:rPr lang="en-US" sz="2400" b="0" i="1" dirty="0">
                <a:solidFill>
                  <a:schemeClr val="bg1"/>
                </a:solidFill>
                <a:effectLst/>
                <a:latin typeface="Calibri" panose="020F0502020204030204" pitchFamily="34" charset="0"/>
                <a:cs typeface="Calibri" panose="020F0502020204030204" pitchFamily="34" charset="0"/>
              </a:rPr>
              <a:t>“</a:t>
            </a:r>
            <a:r>
              <a:rPr lang="en-US" sz="2400" b="1" i="1" u="sng" dirty="0">
                <a:solidFill>
                  <a:srgbClr val="FFFF00"/>
                </a:solidFill>
                <a:effectLst/>
                <a:latin typeface="Calibri" panose="020F0502020204030204" pitchFamily="34" charset="0"/>
                <a:cs typeface="Calibri" panose="020F0502020204030204" pitchFamily="34" charset="0"/>
              </a:rPr>
              <a:t>The question is whether lockdowns worked to control the virus in a way that is scientifically verifiable. Based on the following studies, the answer is no and for a variety of reasons: bad data, no correlations, no causal demonstration, anomalous exceptions, and so on. There is no relationship between lockdowns (or whatever else people want to call them to mask their true nature) and virus control</a:t>
            </a:r>
            <a:r>
              <a:rPr lang="en-US" sz="2400" b="0" i="1" dirty="0">
                <a:solidFill>
                  <a:schemeClr val="bg1"/>
                </a:solidFill>
                <a:effectLst/>
                <a:latin typeface="Calibri" panose="020F0502020204030204" pitchFamily="34" charset="0"/>
                <a:cs typeface="Calibri" panose="020F0502020204030204" pitchFamily="34" charset="0"/>
              </a:rPr>
              <a:t>. ”</a:t>
            </a:r>
          </a:p>
          <a:p>
            <a:pPr marL="0" indent="0">
              <a:buNone/>
            </a:pPr>
            <a:endParaRPr lang="en-US" sz="2400" b="1" dirty="0">
              <a:solidFill>
                <a:schemeClr val="bg1"/>
              </a:solidFill>
            </a:endParaRPr>
          </a:p>
          <a:p>
            <a:pPr marL="0" indent="0">
              <a:buNone/>
            </a:pPr>
            <a:endParaRPr lang="en-US" sz="2000" b="1" dirty="0">
              <a:solidFill>
                <a:schemeClr val="bg1"/>
              </a:solidFill>
            </a:endParaRPr>
          </a:p>
          <a:p>
            <a:pPr marL="0" indent="0">
              <a:buNone/>
            </a:pPr>
            <a:endParaRPr lang="en-US" sz="2000" b="1" dirty="0">
              <a:solidFill>
                <a:schemeClr val="bg1"/>
              </a:solidFill>
            </a:endParaRPr>
          </a:p>
          <a:p>
            <a:pPr marL="0" indent="0">
              <a:buNone/>
            </a:pPr>
            <a:endParaRPr lang="en-US" sz="2000" b="1" dirty="0">
              <a:solidFill>
                <a:schemeClr val="bg1"/>
              </a:solidFill>
            </a:endParaRPr>
          </a:p>
          <a:p>
            <a:pPr marL="0" indent="0">
              <a:buNone/>
            </a:pPr>
            <a:endParaRPr lang="en-US" sz="2000" b="1" dirty="0">
              <a:solidFill>
                <a:schemeClr val="bg1"/>
              </a:solidFill>
            </a:endParaRPr>
          </a:p>
        </p:txBody>
      </p:sp>
      <p:sp>
        <p:nvSpPr>
          <p:cNvPr id="4" name="Footer Placeholder 3">
            <a:extLst>
              <a:ext uri="{FF2B5EF4-FFF2-40B4-BE49-F238E27FC236}">
                <a16:creationId xmlns:a16="http://schemas.microsoft.com/office/drawing/2014/main" id="{7098076E-D32F-4A22-A299-6FD29EED9354}"/>
              </a:ext>
            </a:extLst>
          </p:cNvPr>
          <p:cNvSpPr>
            <a:spLocks noGrp="1"/>
          </p:cNvSpPr>
          <p:nvPr>
            <p:ph type="ftr" sz="quarter" idx="11"/>
          </p:nvPr>
        </p:nvSpPr>
        <p:spPr/>
        <p:txBody>
          <a:bodyPr/>
          <a:lstStyle/>
          <a:p>
            <a:r>
              <a:rPr lang="en-US"/>
              <a:t>Copyright Feb 21, 2021</a:t>
            </a:r>
            <a:endParaRPr lang="en-US" dirty="0"/>
          </a:p>
        </p:txBody>
      </p:sp>
    </p:spTree>
    <p:extLst>
      <p:ext uri="{BB962C8B-B14F-4D97-AF65-F5344CB8AC3E}">
        <p14:creationId xmlns:p14="http://schemas.microsoft.com/office/powerpoint/2010/main" val="96052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2389A-1E6D-43C0-ADC7-6BE9E1587713}"/>
              </a:ext>
            </a:extLst>
          </p:cNvPr>
          <p:cNvSpPr>
            <a:spLocks noGrp="1"/>
          </p:cNvSpPr>
          <p:nvPr>
            <p:ph type="title"/>
          </p:nvPr>
        </p:nvSpPr>
        <p:spPr/>
        <p:txBody>
          <a:bodyPr/>
          <a:lstStyle/>
          <a:p>
            <a:pPr algn="ctr"/>
            <a:r>
              <a:rPr lang="en-US" b="1" dirty="0">
                <a:solidFill>
                  <a:srgbClr val="FFFF00"/>
                </a:solidFill>
              </a:rPr>
              <a:t>Shutdowns, Business Restrictions</a:t>
            </a:r>
            <a:br>
              <a:rPr lang="en-US" b="1" dirty="0">
                <a:solidFill>
                  <a:srgbClr val="FFFF00"/>
                </a:solidFill>
              </a:rPr>
            </a:br>
            <a:r>
              <a:rPr lang="en-US" sz="3200" b="1" dirty="0">
                <a:solidFill>
                  <a:srgbClr val="FFFF00"/>
                </a:solidFill>
              </a:rPr>
              <a:t>CORMAN-DROSTEN REVIEW REPORT </a:t>
            </a:r>
          </a:p>
        </p:txBody>
      </p:sp>
      <p:sp>
        <p:nvSpPr>
          <p:cNvPr id="3" name="Content Placeholder 2">
            <a:extLst>
              <a:ext uri="{FF2B5EF4-FFF2-40B4-BE49-F238E27FC236}">
                <a16:creationId xmlns:a16="http://schemas.microsoft.com/office/drawing/2014/main" id="{0E867F36-F95B-434F-9224-A521951EAD55}"/>
              </a:ext>
            </a:extLst>
          </p:cNvPr>
          <p:cNvSpPr>
            <a:spLocks noGrp="1"/>
          </p:cNvSpPr>
          <p:nvPr>
            <p:ph idx="1"/>
          </p:nvPr>
        </p:nvSpPr>
        <p:spPr/>
        <p:txBody>
          <a:bodyPr/>
          <a:lstStyle/>
          <a:p>
            <a:pPr marL="0" indent="0">
              <a:buNone/>
            </a:pPr>
            <a:r>
              <a:rPr lang="en-US" sz="2400" dirty="0">
                <a:solidFill>
                  <a:schemeClr val="bg1"/>
                </a:solidFill>
              </a:rPr>
              <a:t>https://cormandrostenreview.com/cease-and-desist-order-fuellmich-drosten</a:t>
            </a:r>
          </a:p>
          <a:p>
            <a:pPr marL="0" indent="0">
              <a:buNone/>
            </a:pPr>
            <a:r>
              <a:rPr lang="en-US" sz="2000" dirty="0">
                <a:solidFill>
                  <a:schemeClr val="bg1"/>
                </a:solidFill>
              </a:rPr>
              <a:t>Cease and desist papers served on Prof. Dr. Christian </a:t>
            </a:r>
            <a:r>
              <a:rPr lang="en-US" sz="2000" dirty="0" err="1">
                <a:solidFill>
                  <a:schemeClr val="bg1"/>
                </a:solidFill>
              </a:rPr>
              <a:t>Drosten</a:t>
            </a:r>
            <a:r>
              <a:rPr lang="en-US" sz="2000" dirty="0">
                <a:solidFill>
                  <a:schemeClr val="bg1"/>
                </a:solidFill>
              </a:rPr>
              <a:t> by Dr. Reiner </a:t>
            </a:r>
            <a:r>
              <a:rPr lang="en-US" sz="2000" dirty="0" err="1">
                <a:solidFill>
                  <a:schemeClr val="bg1"/>
                </a:solidFill>
              </a:rPr>
              <a:t>Fuellmich</a:t>
            </a:r>
            <a:r>
              <a:rPr lang="en-US" sz="2000" dirty="0">
                <a:solidFill>
                  <a:schemeClr val="bg1"/>
                </a:solidFill>
              </a:rPr>
              <a:t> (Attorney)       </a:t>
            </a:r>
          </a:p>
          <a:p>
            <a:pPr marL="0" indent="0">
              <a:buNone/>
            </a:pPr>
            <a:r>
              <a:rPr lang="en-US" sz="2400" u="sng" dirty="0">
                <a:solidFill>
                  <a:schemeClr val="bg1"/>
                </a:solidFill>
              </a:rPr>
              <a:t>6 False Claims </a:t>
            </a:r>
          </a:p>
          <a:p>
            <a:pPr marL="514350" indent="-514350">
              <a:buFont typeface="+mj-lt"/>
              <a:buAutoNum type="arabicPeriod"/>
            </a:pPr>
            <a:r>
              <a:rPr lang="en-US" sz="2400" dirty="0">
                <a:solidFill>
                  <a:schemeClr val="bg1"/>
                </a:solidFill>
              </a:rPr>
              <a:t>No (pre-existing) immunity</a:t>
            </a:r>
          </a:p>
          <a:p>
            <a:pPr marL="514350" indent="-514350">
              <a:buFont typeface="+mj-lt"/>
              <a:buAutoNum type="arabicPeriod"/>
            </a:pPr>
            <a:r>
              <a:rPr lang="en-US" sz="2400" dirty="0">
                <a:solidFill>
                  <a:schemeClr val="bg1"/>
                </a:solidFill>
              </a:rPr>
              <a:t>Risk of asymptomatic transmission</a:t>
            </a:r>
          </a:p>
          <a:p>
            <a:pPr marL="514350" indent="-514350">
              <a:buFont typeface="+mj-lt"/>
              <a:buAutoNum type="arabicPeriod"/>
            </a:pPr>
            <a:r>
              <a:rPr lang="en-US" sz="2400" dirty="0">
                <a:solidFill>
                  <a:schemeClr val="bg1"/>
                </a:solidFill>
              </a:rPr>
              <a:t>PCR-based diagnostics</a:t>
            </a:r>
          </a:p>
          <a:p>
            <a:pPr marL="514350" indent="-514350">
              <a:buFont typeface="+mj-lt"/>
              <a:buAutoNum type="arabicPeriod"/>
            </a:pPr>
            <a:r>
              <a:rPr lang="en-US" sz="2400" dirty="0">
                <a:solidFill>
                  <a:schemeClr val="bg1"/>
                </a:solidFill>
              </a:rPr>
              <a:t>The menace of overload of the health care systems </a:t>
            </a:r>
          </a:p>
          <a:p>
            <a:pPr marL="514350" indent="-514350">
              <a:buFont typeface="+mj-lt"/>
              <a:buAutoNum type="arabicPeriod"/>
            </a:pPr>
            <a:r>
              <a:rPr lang="en-US" sz="2400" dirty="0">
                <a:solidFill>
                  <a:schemeClr val="bg1"/>
                </a:solidFill>
              </a:rPr>
              <a:t>Restriction of freedom can be beneficial </a:t>
            </a:r>
          </a:p>
          <a:p>
            <a:pPr marL="514350" indent="-514350">
              <a:buFont typeface="+mj-lt"/>
              <a:buAutoNum type="arabicPeriod"/>
            </a:pPr>
            <a:r>
              <a:rPr lang="en-US" sz="2400" dirty="0">
                <a:solidFill>
                  <a:schemeClr val="bg1"/>
                </a:solidFill>
              </a:rPr>
              <a:t>Interlocking of the deliberately false lockdown claims </a:t>
            </a:r>
          </a:p>
        </p:txBody>
      </p:sp>
      <p:sp>
        <p:nvSpPr>
          <p:cNvPr id="4" name="Footer Placeholder 3">
            <a:extLst>
              <a:ext uri="{FF2B5EF4-FFF2-40B4-BE49-F238E27FC236}">
                <a16:creationId xmlns:a16="http://schemas.microsoft.com/office/drawing/2014/main" id="{E6DDFF26-0764-4A5D-8E79-DA91BDD192AF}"/>
              </a:ext>
            </a:extLst>
          </p:cNvPr>
          <p:cNvSpPr>
            <a:spLocks noGrp="1"/>
          </p:cNvSpPr>
          <p:nvPr>
            <p:ph type="ftr" sz="quarter" idx="11"/>
          </p:nvPr>
        </p:nvSpPr>
        <p:spPr/>
        <p:txBody>
          <a:bodyPr/>
          <a:lstStyle/>
          <a:p>
            <a:r>
              <a:rPr lang="en-US"/>
              <a:t>Copyright Feb 21, 2021</a:t>
            </a:r>
            <a:endParaRPr lang="en-US" dirty="0"/>
          </a:p>
        </p:txBody>
      </p:sp>
    </p:spTree>
    <p:extLst>
      <p:ext uri="{BB962C8B-B14F-4D97-AF65-F5344CB8AC3E}">
        <p14:creationId xmlns:p14="http://schemas.microsoft.com/office/powerpoint/2010/main" val="6034777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752F8-9F0B-4A55-8915-BE3CB8FE70FF}"/>
              </a:ext>
            </a:extLst>
          </p:cNvPr>
          <p:cNvSpPr>
            <a:spLocks noGrp="1"/>
          </p:cNvSpPr>
          <p:nvPr>
            <p:ph type="title"/>
          </p:nvPr>
        </p:nvSpPr>
        <p:spPr>
          <a:xfrm>
            <a:off x="838200" y="365126"/>
            <a:ext cx="10515600" cy="982412"/>
          </a:xfrm>
        </p:spPr>
        <p:txBody>
          <a:bodyPr>
            <a:normAutofit/>
          </a:bodyPr>
          <a:lstStyle/>
          <a:p>
            <a:pPr algn="ctr"/>
            <a:r>
              <a:rPr kumimoji="0" lang="en-US" b="1" i="0" u="none" strike="noStrike" kern="1200" cap="none" spc="0" normalizeH="0" baseline="0" noProof="0" dirty="0">
                <a:ln>
                  <a:noFill/>
                </a:ln>
                <a:solidFill>
                  <a:srgbClr val="FFFF00"/>
                </a:solidFill>
                <a:effectLst/>
                <a:uLnTx/>
                <a:uFillTx/>
                <a:latin typeface="Calibri Light" panose="020F0302020204030204"/>
                <a:ea typeface="+mj-ea"/>
                <a:cs typeface="+mj-cs"/>
              </a:rPr>
              <a:t>School Closings Unwarranted + Harms</a:t>
            </a:r>
            <a:endParaRPr lang="en-US" b="1" dirty="0"/>
          </a:p>
        </p:txBody>
      </p:sp>
      <p:sp>
        <p:nvSpPr>
          <p:cNvPr id="3" name="Content Placeholder 2">
            <a:extLst>
              <a:ext uri="{FF2B5EF4-FFF2-40B4-BE49-F238E27FC236}">
                <a16:creationId xmlns:a16="http://schemas.microsoft.com/office/drawing/2014/main" id="{AB623572-64CE-42F5-A530-AEDE37B5362F}"/>
              </a:ext>
            </a:extLst>
          </p:cNvPr>
          <p:cNvSpPr>
            <a:spLocks noGrp="1"/>
          </p:cNvSpPr>
          <p:nvPr>
            <p:ph idx="1"/>
          </p:nvPr>
        </p:nvSpPr>
        <p:spPr>
          <a:xfrm>
            <a:off x="838200" y="1528011"/>
            <a:ext cx="10515600" cy="4648952"/>
          </a:xfrm>
        </p:spPr>
        <p:txBody>
          <a:bodyPr>
            <a:normAutofit lnSpcReduction="10000"/>
          </a:bodyPr>
          <a:lstStyle/>
          <a:p>
            <a:pPr marL="0" indent="0">
              <a:lnSpc>
                <a:spcPct val="100000"/>
              </a:lnSpc>
              <a:spcBef>
                <a:spcPts val="0"/>
              </a:spcBef>
              <a:buNone/>
            </a:pPr>
            <a:r>
              <a:rPr lang="en-US" sz="1800" dirty="0">
                <a:solidFill>
                  <a:schemeClr val="bg1"/>
                </a:solidFill>
              </a:rPr>
              <a:t>https://www.aier.org/article/school-closure-a-careful-review-of-the-evidence</a:t>
            </a:r>
          </a:p>
          <a:p>
            <a:pPr marL="0" indent="0">
              <a:lnSpc>
                <a:spcPct val="100000"/>
              </a:lnSpc>
              <a:spcBef>
                <a:spcPts val="0"/>
              </a:spcBef>
              <a:buNone/>
            </a:pPr>
            <a:r>
              <a:rPr lang="en-US" sz="1800" dirty="0">
                <a:solidFill>
                  <a:schemeClr val="bg1"/>
                </a:solidFill>
              </a:rPr>
              <a:t>AIER Review A Careful Review of the Evidence –  February 19, 2021</a:t>
            </a:r>
          </a:p>
          <a:p>
            <a:pPr>
              <a:lnSpc>
                <a:spcPct val="100000"/>
              </a:lnSpc>
              <a:spcBef>
                <a:spcPts val="0"/>
              </a:spcBef>
            </a:pPr>
            <a:r>
              <a:rPr lang="en-US" sz="1800" dirty="0">
                <a:solidFill>
                  <a:schemeClr val="bg1"/>
                </a:solidFill>
              </a:rPr>
              <a:t>The predominant finding is that </a:t>
            </a:r>
            <a:r>
              <a:rPr lang="en-US" sz="1800" b="1" u="sng" dirty="0">
                <a:solidFill>
                  <a:srgbClr val="FFFF00"/>
                </a:solidFill>
              </a:rPr>
              <a:t>children (particularly young children) are at very low risk of acquiring SARS-CoV-2 infection, and if they do become infected, are at very low risk of spreading it among themselves or to other children in the school setting, of spreading it to their teachers, or of spreading it to other adults or to their parents</a:t>
            </a:r>
            <a:r>
              <a:rPr lang="en-US" sz="1800" u="sng" dirty="0">
                <a:solidFill>
                  <a:schemeClr val="bg1"/>
                </a:solidFill>
              </a:rPr>
              <a:t>, </a:t>
            </a:r>
            <a:r>
              <a:rPr lang="en-US" sz="1800" b="1" u="sng" dirty="0">
                <a:solidFill>
                  <a:srgbClr val="FFFF00"/>
                </a:solidFill>
              </a:rPr>
              <a:t>or of taking it into the home setting</a:t>
            </a:r>
          </a:p>
          <a:p>
            <a:pPr>
              <a:lnSpc>
                <a:spcPct val="100000"/>
              </a:lnSpc>
              <a:spcBef>
                <a:spcPts val="0"/>
              </a:spcBef>
            </a:pPr>
            <a:r>
              <a:rPr lang="en-US" sz="1800" b="1" u="sng" dirty="0">
                <a:solidFill>
                  <a:srgbClr val="FFFF00"/>
                </a:solidFill>
              </a:rPr>
              <a:t>Children are at very low risk of severe illness or death from COVID-19 disease except in very rare circumstances</a:t>
            </a:r>
            <a:r>
              <a:rPr lang="en-US" sz="1800" dirty="0">
                <a:solidFill>
                  <a:schemeClr val="bg1"/>
                </a:solidFill>
              </a:rPr>
              <a:t>; children do not drive SARS-CoV-2/COVID-19 as they do seasonal influenza</a:t>
            </a:r>
          </a:p>
          <a:p>
            <a:pPr>
              <a:lnSpc>
                <a:spcPct val="100000"/>
              </a:lnSpc>
              <a:spcBef>
                <a:spcPts val="0"/>
              </a:spcBef>
            </a:pPr>
            <a:r>
              <a:rPr lang="en-US" sz="1800" dirty="0">
                <a:solidFill>
                  <a:schemeClr val="bg1"/>
                </a:solidFill>
              </a:rPr>
              <a:t>We argue that </a:t>
            </a:r>
            <a:r>
              <a:rPr lang="en-US" sz="1800" b="1" u="sng" dirty="0">
                <a:solidFill>
                  <a:srgbClr val="FFFF00"/>
                </a:solidFill>
              </a:rPr>
              <a:t>masking and social distancing for young children is unsound policy and not needed</a:t>
            </a:r>
          </a:p>
          <a:p>
            <a:pPr>
              <a:lnSpc>
                <a:spcPct val="100000"/>
              </a:lnSpc>
              <a:spcBef>
                <a:spcPts val="0"/>
              </a:spcBef>
            </a:pPr>
            <a:r>
              <a:rPr lang="en-US" sz="1800" dirty="0">
                <a:solidFill>
                  <a:schemeClr val="bg1"/>
                </a:solidFill>
              </a:rPr>
              <a:t>We argue that we are well past the point where </a:t>
            </a:r>
            <a:r>
              <a:rPr lang="en-US" sz="1800" b="1" u="sng" dirty="0">
                <a:solidFill>
                  <a:srgbClr val="FFFF00"/>
                </a:solidFill>
              </a:rPr>
              <a:t>we must replace hysteria and fear with knowledge and fact.  The schools must be immediately re-opened for in-person instruction </a:t>
            </a:r>
          </a:p>
          <a:p>
            <a:pPr marL="0" indent="0">
              <a:lnSpc>
                <a:spcPct val="100000"/>
              </a:lnSpc>
              <a:spcBef>
                <a:spcPts val="0"/>
              </a:spcBef>
              <a:buNone/>
            </a:pPr>
            <a:r>
              <a:rPr lang="en-US" sz="1800" dirty="0">
                <a:solidFill>
                  <a:schemeClr val="bg1"/>
                </a:solidFill>
              </a:rPr>
              <a:t>BRITISH MEDICAL JOURNAL September 2020</a:t>
            </a:r>
          </a:p>
          <a:p>
            <a:pPr marL="0" indent="0">
              <a:lnSpc>
                <a:spcPct val="100000"/>
              </a:lnSpc>
              <a:spcBef>
                <a:spcPts val="0"/>
              </a:spcBef>
              <a:buNone/>
            </a:pPr>
            <a:r>
              <a:rPr lang="en-US" sz="1800" dirty="0">
                <a:solidFill>
                  <a:schemeClr val="bg1"/>
                </a:solidFill>
              </a:rPr>
              <a:t>https://www.bmj.com/content/371/bmj.m3588 ()</a:t>
            </a:r>
          </a:p>
          <a:p>
            <a:pPr>
              <a:lnSpc>
                <a:spcPct val="100000"/>
              </a:lnSpc>
              <a:spcBef>
                <a:spcPts val="0"/>
              </a:spcBef>
            </a:pPr>
            <a:r>
              <a:rPr lang="en-US" sz="1800" dirty="0">
                <a:solidFill>
                  <a:schemeClr val="bg1"/>
                </a:solidFill>
              </a:rPr>
              <a:t>The findings of this study suggest that </a:t>
            </a:r>
            <a:r>
              <a:rPr lang="en-US" sz="1800" b="1" u="sng" dirty="0">
                <a:solidFill>
                  <a:srgbClr val="FFFF00"/>
                </a:solidFill>
              </a:rPr>
              <a:t>prompt interventions were shown to be highly effective at reducing peak demand for intensive care unit (ICU) beds but also prolong the epidemic, in some cases resulting in more deaths long term.</a:t>
            </a:r>
            <a:r>
              <a:rPr lang="en-US" sz="1800" dirty="0">
                <a:solidFill>
                  <a:schemeClr val="bg1"/>
                </a:solidFill>
              </a:rPr>
              <a:t> This happens because covid-19 related mortality is highly skewed towards older age groups</a:t>
            </a:r>
          </a:p>
          <a:p>
            <a:pPr marL="0" indent="0">
              <a:buNone/>
            </a:pPr>
            <a:endParaRPr lang="en-US" sz="2400" dirty="0">
              <a:solidFill>
                <a:schemeClr val="bg1"/>
              </a:solidFill>
            </a:endParaRPr>
          </a:p>
        </p:txBody>
      </p:sp>
      <p:sp>
        <p:nvSpPr>
          <p:cNvPr id="4" name="Footer Placeholder 3">
            <a:extLst>
              <a:ext uri="{FF2B5EF4-FFF2-40B4-BE49-F238E27FC236}">
                <a16:creationId xmlns:a16="http://schemas.microsoft.com/office/drawing/2014/main" id="{7A093485-6A42-4D98-82EA-4BA1156ED505}"/>
              </a:ext>
            </a:extLst>
          </p:cNvPr>
          <p:cNvSpPr>
            <a:spLocks noGrp="1"/>
          </p:cNvSpPr>
          <p:nvPr>
            <p:ph type="ftr" sz="quarter" idx="11"/>
          </p:nvPr>
        </p:nvSpPr>
        <p:spPr/>
        <p:txBody>
          <a:bodyPr/>
          <a:lstStyle/>
          <a:p>
            <a:r>
              <a:rPr lang="en-US"/>
              <a:t>Copyright Feb 21, 2021</a:t>
            </a:r>
            <a:endParaRPr lang="en-US" dirty="0"/>
          </a:p>
        </p:txBody>
      </p:sp>
    </p:spTree>
    <p:extLst>
      <p:ext uri="{BB962C8B-B14F-4D97-AF65-F5344CB8AC3E}">
        <p14:creationId xmlns:p14="http://schemas.microsoft.com/office/powerpoint/2010/main" val="22141735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68D98-9077-4D3B-A661-4A4095C1D2E0}"/>
              </a:ext>
            </a:extLst>
          </p:cNvPr>
          <p:cNvSpPr>
            <a:spLocks noGrp="1"/>
          </p:cNvSpPr>
          <p:nvPr>
            <p:ph type="title"/>
          </p:nvPr>
        </p:nvSpPr>
        <p:spPr/>
        <p:txBody>
          <a:bodyPr/>
          <a:lstStyle/>
          <a:p>
            <a:pPr algn="ctr"/>
            <a:r>
              <a:rPr lang="en-US" b="1" dirty="0">
                <a:solidFill>
                  <a:srgbClr val="FFFF00"/>
                </a:solidFill>
              </a:rPr>
              <a:t>Mask Mandates for Asymptomatic People</a:t>
            </a:r>
            <a:br>
              <a:rPr lang="en-US" b="1" dirty="0">
                <a:solidFill>
                  <a:srgbClr val="FFFF00"/>
                </a:solidFill>
              </a:rPr>
            </a:br>
            <a:r>
              <a:rPr lang="en-US" sz="3600" b="1" dirty="0">
                <a:solidFill>
                  <a:srgbClr val="FFFF00"/>
                </a:solidFill>
              </a:rPr>
              <a:t>Overwhelmingly Unsupported</a:t>
            </a:r>
            <a:endParaRPr lang="en-US" b="1" dirty="0">
              <a:solidFill>
                <a:srgbClr val="FFFF00"/>
              </a:solidFill>
            </a:endParaRPr>
          </a:p>
        </p:txBody>
      </p:sp>
      <p:sp>
        <p:nvSpPr>
          <p:cNvPr id="3" name="Content Placeholder 2">
            <a:extLst>
              <a:ext uri="{FF2B5EF4-FFF2-40B4-BE49-F238E27FC236}">
                <a16:creationId xmlns:a16="http://schemas.microsoft.com/office/drawing/2014/main" id="{718B8018-5657-4366-8602-F9604820C560}"/>
              </a:ext>
            </a:extLst>
          </p:cNvPr>
          <p:cNvSpPr>
            <a:spLocks noGrp="1"/>
          </p:cNvSpPr>
          <p:nvPr>
            <p:ph idx="1"/>
          </p:nvPr>
        </p:nvSpPr>
        <p:spPr/>
        <p:txBody>
          <a:bodyPr>
            <a:normAutofit lnSpcReduction="10000"/>
          </a:bodyPr>
          <a:lstStyle/>
          <a:p>
            <a:endParaRPr lang="en-US" dirty="0">
              <a:solidFill>
                <a:schemeClr val="bg1"/>
              </a:solidFill>
            </a:endParaRPr>
          </a:p>
          <a:p>
            <a:r>
              <a:rPr lang="en-US" dirty="0">
                <a:solidFill>
                  <a:schemeClr val="bg1"/>
                </a:solidFill>
              </a:rPr>
              <a:t>Hundreds of studies and analyses show little to no reduction in spread</a:t>
            </a:r>
          </a:p>
          <a:p>
            <a:r>
              <a:rPr lang="en-US" dirty="0">
                <a:solidFill>
                  <a:schemeClr val="bg1"/>
                </a:solidFill>
              </a:rPr>
              <a:t>Sources claiming benefit are mostly flawed, are based on theoretical calculations and assumptions, and few with data support conclusions </a:t>
            </a:r>
          </a:p>
          <a:p>
            <a:r>
              <a:rPr lang="en-US" dirty="0">
                <a:solidFill>
                  <a:schemeClr val="bg1"/>
                </a:solidFill>
              </a:rPr>
              <a:t>At least nine detrimental effects documented among wearers</a:t>
            </a:r>
          </a:p>
          <a:p>
            <a:r>
              <a:rPr lang="en-US" dirty="0">
                <a:solidFill>
                  <a:schemeClr val="bg1"/>
                </a:solidFill>
              </a:rPr>
              <a:t>Recent proposals for multiple masks no empirical data – mere speculation</a:t>
            </a:r>
          </a:p>
          <a:p>
            <a:endParaRPr lang="en-US" dirty="0">
              <a:solidFill>
                <a:schemeClr val="bg1"/>
              </a:solidFill>
            </a:endParaRPr>
          </a:p>
          <a:p>
            <a:r>
              <a:rPr lang="en-US" dirty="0">
                <a:solidFill>
                  <a:schemeClr val="bg1"/>
                </a:solidFill>
              </a:rPr>
              <a:t>Sources for above in next slide . . . . </a:t>
            </a:r>
          </a:p>
        </p:txBody>
      </p:sp>
      <p:sp>
        <p:nvSpPr>
          <p:cNvPr id="4" name="Footer Placeholder 3">
            <a:extLst>
              <a:ext uri="{FF2B5EF4-FFF2-40B4-BE49-F238E27FC236}">
                <a16:creationId xmlns:a16="http://schemas.microsoft.com/office/drawing/2014/main" id="{18EE591B-143D-4460-B422-254156B854AE}"/>
              </a:ext>
            </a:extLst>
          </p:cNvPr>
          <p:cNvSpPr>
            <a:spLocks noGrp="1"/>
          </p:cNvSpPr>
          <p:nvPr>
            <p:ph type="ftr" sz="quarter" idx="11"/>
          </p:nvPr>
        </p:nvSpPr>
        <p:spPr/>
        <p:txBody>
          <a:bodyPr/>
          <a:lstStyle/>
          <a:p>
            <a:r>
              <a:rPr lang="en-US"/>
              <a:t>Copyright Feb 21, 2021</a:t>
            </a:r>
            <a:endParaRPr lang="en-US" dirty="0"/>
          </a:p>
        </p:txBody>
      </p:sp>
    </p:spTree>
    <p:extLst>
      <p:ext uri="{BB962C8B-B14F-4D97-AF65-F5344CB8AC3E}">
        <p14:creationId xmlns:p14="http://schemas.microsoft.com/office/powerpoint/2010/main" val="2298791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2DEDB-BF45-40F4-BE1A-2F222CCAEED3}"/>
              </a:ext>
            </a:extLst>
          </p:cNvPr>
          <p:cNvSpPr>
            <a:spLocks noGrp="1"/>
          </p:cNvSpPr>
          <p:nvPr>
            <p:ph type="title"/>
          </p:nvPr>
        </p:nvSpPr>
        <p:spPr>
          <a:xfrm>
            <a:off x="838200" y="377156"/>
            <a:ext cx="10515600" cy="1325563"/>
          </a:xfrm>
        </p:spPr>
        <p:txBody>
          <a:bodyPr>
            <a:normAutofit/>
          </a:bodyPr>
          <a:lstStyle/>
          <a:p>
            <a:pPr algn="ctr"/>
            <a:r>
              <a:rPr lang="en-US" sz="3200" b="1" dirty="0">
                <a:solidFill>
                  <a:srgbClr val="FFFF00"/>
                </a:solidFill>
              </a:rPr>
              <a:t>Sources, Reviews of Mask Wearing by Asymptomatic Individuals </a:t>
            </a:r>
          </a:p>
        </p:txBody>
      </p:sp>
      <p:sp>
        <p:nvSpPr>
          <p:cNvPr id="3" name="Content Placeholder 2">
            <a:extLst>
              <a:ext uri="{FF2B5EF4-FFF2-40B4-BE49-F238E27FC236}">
                <a16:creationId xmlns:a16="http://schemas.microsoft.com/office/drawing/2014/main" id="{771C2DB8-16C4-41D7-8A2F-1B8AA834D5B1}"/>
              </a:ext>
            </a:extLst>
          </p:cNvPr>
          <p:cNvSpPr>
            <a:spLocks noGrp="1"/>
          </p:cNvSpPr>
          <p:nvPr>
            <p:ph idx="1"/>
          </p:nvPr>
        </p:nvSpPr>
        <p:spPr/>
        <p:txBody>
          <a:bodyPr>
            <a:normAutofit/>
          </a:bodyPr>
          <a:lstStyle/>
          <a:p>
            <a:r>
              <a:rPr lang="en-US" sz="2000" dirty="0">
                <a:solidFill>
                  <a:schemeClr val="bg1"/>
                </a:solidFill>
              </a:rPr>
              <a:t>https://aapsonline.org/mask-facts</a:t>
            </a:r>
          </a:p>
          <a:p>
            <a:r>
              <a:rPr lang="en-US" sz="2000" dirty="0">
                <a:solidFill>
                  <a:schemeClr val="bg1"/>
                </a:solidFill>
              </a:rPr>
              <a:t>https://jdfor2020.com/2020/11/an-evidence-based-scientific-analysis-of-why-masks-are-ineffective-unnecessary-and-harmful</a:t>
            </a:r>
          </a:p>
          <a:p>
            <a:r>
              <a:rPr lang="en-US" sz="2000" dirty="0">
                <a:solidFill>
                  <a:schemeClr val="bg1"/>
                </a:solidFill>
              </a:rPr>
              <a:t>https://thefederalist.com/2020/10/12/cdc-study-finds-overwhelming-majority-of-people-getting-coronavirus-wore-masks</a:t>
            </a:r>
          </a:p>
          <a:p>
            <a:r>
              <a:rPr lang="en-US" sz="2000" dirty="0">
                <a:solidFill>
                  <a:schemeClr val="bg1"/>
                </a:solidFill>
              </a:rPr>
              <a:t>https://swprs.org/face-masks-evidence/?fbclid=IwAR1pUMmqImnz5pF2iaDftP7OUx2j6GyU0PflFIkBKPNdtpX397iU7RX8OJk</a:t>
            </a:r>
          </a:p>
          <a:p>
            <a:r>
              <a:rPr lang="en-US" sz="2000" dirty="0">
                <a:solidFill>
                  <a:schemeClr val="bg1"/>
                </a:solidFill>
              </a:rPr>
              <a:t>https://www.spectator.co.uk/article/do-masks-stop-the-spread-of-covid-19</a:t>
            </a:r>
          </a:p>
          <a:p>
            <a:r>
              <a:rPr lang="en-US" sz="2000" dirty="0">
                <a:solidFill>
                  <a:schemeClr val="bg1"/>
                </a:solidFill>
              </a:rPr>
              <a:t>https://www.johnlocke.org/update/does-coopers-own-research-justify-his-extreme-orders-part-3</a:t>
            </a:r>
          </a:p>
          <a:p>
            <a:r>
              <a:rPr lang="en-US" sz="2000" dirty="0">
                <a:solidFill>
                  <a:schemeClr val="bg1"/>
                </a:solidFill>
              </a:rPr>
              <a:t>https://www.technocracy.news/masks-are-neither-effective-nor-safe-a-summary-of-the-science</a:t>
            </a:r>
          </a:p>
          <a:p>
            <a:r>
              <a:rPr lang="en-US" sz="2000" dirty="0">
                <a:solidFill>
                  <a:schemeClr val="bg1"/>
                </a:solidFill>
              </a:rPr>
              <a:t>https://www.aier.org/article/masking-a-careful-review-of-the-evidence</a:t>
            </a:r>
          </a:p>
          <a:p>
            <a:endParaRPr lang="en-US" sz="1600" dirty="0">
              <a:solidFill>
                <a:schemeClr val="bg1"/>
              </a:solidFill>
            </a:endParaRPr>
          </a:p>
          <a:p>
            <a:endParaRPr lang="en-US" sz="1600" dirty="0"/>
          </a:p>
        </p:txBody>
      </p:sp>
      <p:sp>
        <p:nvSpPr>
          <p:cNvPr id="4" name="Footer Placeholder 3">
            <a:extLst>
              <a:ext uri="{FF2B5EF4-FFF2-40B4-BE49-F238E27FC236}">
                <a16:creationId xmlns:a16="http://schemas.microsoft.com/office/drawing/2014/main" id="{94DE52C7-4D59-48F9-8B9F-A94031FB5AA3}"/>
              </a:ext>
            </a:extLst>
          </p:cNvPr>
          <p:cNvSpPr>
            <a:spLocks noGrp="1"/>
          </p:cNvSpPr>
          <p:nvPr>
            <p:ph type="ftr" sz="quarter" idx="11"/>
          </p:nvPr>
        </p:nvSpPr>
        <p:spPr/>
        <p:txBody>
          <a:bodyPr/>
          <a:lstStyle/>
          <a:p>
            <a:r>
              <a:rPr lang="en-US"/>
              <a:t>Copyright Feb 21, 2021</a:t>
            </a:r>
            <a:endParaRPr lang="en-US" dirty="0"/>
          </a:p>
        </p:txBody>
      </p:sp>
    </p:spTree>
    <p:extLst>
      <p:ext uri="{BB962C8B-B14F-4D97-AF65-F5344CB8AC3E}">
        <p14:creationId xmlns:p14="http://schemas.microsoft.com/office/powerpoint/2010/main" val="34688821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CC52C-35A9-4F1D-9972-0F078DE01C33}"/>
              </a:ext>
            </a:extLst>
          </p:cNvPr>
          <p:cNvSpPr>
            <a:spLocks noGrp="1"/>
          </p:cNvSpPr>
          <p:nvPr>
            <p:ph type="title"/>
          </p:nvPr>
        </p:nvSpPr>
        <p:spPr/>
        <p:txBody>
          <a:bodyPr>
            <a:noAutofit/>
          </a:bodyPr>
          <a:lstStyle/>
          <a:p>
            <a:pPr algn="ctr"/>
            <a:r>
              <a:rPr lang="en-US" sz="4800" dirty="0">
                <a:solidFill>
                  <a:srgbClr val="FFFF00"/>
                </a:solidFill>
              </a:rPr>
              <a:t>Effective, Safe, </a:t>
            </a:r>
            <a:r>
              <a:rPr lang="en-US" sz="4800" i="1" dirty="0">
                <a:solidFill>
                  <a:srgbClr val="FFFF00"/>
                </a:solidFill>
              </a:rPr>
              <a:t>Early</a:t>
            </a:r>
            <a:r>
              <a:rPr lang="en-US" sz="4800" dirty="0">
                <a:solidFill>
                  <a:srgbClr val="FFFF00"/>
                </a:solidFill>
              </a:rPr>
              <a:t> Treatment </a:t>
            </a:r>
            <a:endParaRPr lang="en-US" sz="4800" dirty="0"/>
          </a:p>
        </p:txBody>
      </p:sp>
      <p:sp>
        <p:nvSpPr>
          <p:cNvPr id="3" name="Content Placeholder 2">
            <a:extLst>
              <a:ext uri="{FF2B5EF4-FFF2-40B4-BE49-F238E27FC236}">
                <a16:creationId xmlns:a16="http://schemas.microsoft.com/office/drawing/2014/main" id="{AB0BB2B6-78A2-4280-BCD2-A61E9DB9DE85}"/>
              </a:ext>
            </a:extLst>
          </p:cNvPr>
          <p:cNvSpPr>
            <a:spLocks noGrp="1"/>
          </p:cNvSpPr>
          <p:nvPr>
            <p:ph idx="1"/>
          </p:nvPr>
        </p:nvSpPr>
        <p:spPr/>
        <p:txBody>
          <a:bodyPr/>
          <a:lstStyle/>
          <a:p>
            <a:pPr marL="0" indent="0">
              <a:buNone/>
            </a:pPr>
            <a:r>
              <a:rPr lang="en-US" sz="2000" dirty="0" err="1">
                <a:solidFill>
                  <a:schemeClr val="bg1"/>
                </a:solidFill>
              </a:rPr>
              <a:t>Zelenko</a:t>
            </a:r>
            <a:r>
              <a:rPr lang="en-US" sz="2000" dirty="0">
                <a:solidFill>
                  <a:schemeClr val="bg1"/>
                </a:solidFill>
              </a:rPr>
              <a:t> protocol (zinc, hydroxychloroquine (HCQ) or ivermectin, quercetin, vitamins C and D) success multiple countries including NYC hot zone area and multiple US integrative medicine practices with  decreased hospitalizations and deaths by 90 to 95 percent</a:t>
            </a:r>
          </a:p>
          <a:p>
            <a:pPr marL="0" indent="0">
              <a:buNone/>
            </a:pPr>
            <a:endParaRPr lang="en-US" sz="1050" dirty="0"/>
          </a:p>
          <a:p>
            <a:pPr marL="0" indent="0">
              <a:lnSpc>
                <a:spcPct val="100000"/>
              </a:lnSpc>
              <a:spcBef>
                <a:spcPts val="0"/>
              </a:spcBef>
              <a:buNone/>
            </a:pPr>
            <a:r>
              <a:rPr lang="en-US" sz="2400" dirty="0">
                <a:solidFill>
                  <a:schemeClr val="bg1"/>
                </a:solidFill>
              </a:rPr>
              <a:t>https://www.amjmed.com/article/S0002-9343(20)30673-2/fulltext</a:t>
            </a:r>
          </a:p>
          <a:p>
            <a:pPr marL="0" indent="0">
              <a:lnSpc>
                <a:spcPct val="100000"/>
              </a:lnSpc>
              <a:spcBef>
                <a:spcPts val="0"/>
              </a:spcBef>
              <a:buNone/>
            </a:pPr>
            <a:r>
              <a:rPr lang="en-US" dirty="0"/>
              <a:t>   </a:t>
            </a:r>
            <a:r>
              <a:rPr lang="en-US" sz="2000" dirty="0">
                <a:solidFill>
                  <a:schemeClr val="bg1"/>
                </a:solidFill>
              </a:rPr>
              <a:t>Pathophysiological Basis and Rationale for Early Outpatient Treatment of SARS-CoV-2 (COVID-19)</a:t>
            </a:r>
          </a:p>
          <a:p>
            <a:pPr marL="0" indent="0">
              <a:lnSpc>
                <a:spcPct val="100000"/>
              </a:lnSpc>
              <a:spcBef>
                <a:spcPts val="0"/>
              </a:spcBef>
              <a:buNone/>
            </a:pPr>
            <a:r>
              <a:rPr lang="en-US" sz="2000" dirty="0">
                <a:solidFill>
                  <a:schemeClr val="bg1"/>
                </a:solidFill>
              </a:rPr>
              <a:t>    Infection Peter A. McCullough, MD, MPH, et al.  </a:t>
            </a:r>
            <a:r>
              <a:rPr lang="en-US" sz="2000" i="1" dirty="0">
                <a:solidFill>
                  <a:schemeClr val="bg1"/>
                </a:solidFill>
              </a:rPr>
              <a:t>American Journal of Medicine </a:t>
            </a:r>
            <a:r>
              <a:rPr lang="en-US" sz="2000" dirty="0">
                <a:solidFill>
                  <a:schemeClr val="bg1"/>
                </a:solidFill>
              </a:rPr>
              <a:t>Aug 2020</a:t>
            </a:r>
          </a:p>
          <a:p>
            <a:pPr marL="0" indent="0">
              <a:lnSpc>
                <a:spcPct val="100000"/>
              </a:lnSpc>
              <a:spcBef>
                <a:spcPts val="0"/>
              </a:spcBef>
              <a:buNone/>
            </a:pPr>
            <a:endParaRPr lang="en-US" dirty="0"/>
          </a:p>
          <a:p>
            <a:pPr marL="0" indent="0">
              <a:lnSpc>
                <a:spcPct val="100000"/>
              </a:lnSpc>
              <a:spcBef>
                <a:spcPts val="0"/>
              </a:spcBef>
              <a:buNone/>
            </a:pPr>
            <a:r>
              <a:rPr lang="en-US" sz="2400" dirty="0">
                <a:solidFill>
                  <a:schemeClr val="bg1"/>
                </a:solidFill>
              </a:rPr>
              <a:t>https://www.americasfrontlinedoctors.com/how-do-i-get-covid-19-medication </a:t>
            </a:r>
          </a:p>
          <a:p>
            <a:pPr marL="0" indent="0">
              <a:lnSpc>
                <a:spcPct val="100000"/>
              </a:lnSpc>
              <a:spcBef>
                <a:spcPts val="0"/>
              </a:spcBef>
              <a:buNone/>
            </a:pPr>
            <a:r>
              <a:rPr lang="en-US" sz="2400" dirty="0">
                <a:solidFill>
                  <a:schemeClr val="bg1"/>
                </a:solidFill>
              </a:rPr>
              <a:t>     </a:t>
            </a:r>
            <a:r>
              <a:rPr lang="en-US" sz="2000" dirty="0">
                <a:solidFill>
                  <a:schemeClr val="bg1"/>
                </a:solidFill>
              </a:rPr>
              <a:t>Access to prescriptions for HCQ or Ivermectin through America’s Frontline  Doctors</a:t>
            </a:r>
          </a:p>
          <a:p>
            <a:pPr marL="0" indent="0">
              <a:lnSpc>
                <a:spcPct val="100000"/>
              </a:lnSpc>
              <a:spcBef>
                <a:spcPts val="0"/>
              </a:spcBef>
              <a:buNone/>
            </a:pPr>
            <a:r>
              <a:rPr lang="en-US" sz="2000" dirty="0">
                <a:solidFill>
                  <a:schemeClr val="bg1"/>
                </a:solidFill>
              </a:rPr>
              <a:t>     </a:t>
            </a:r>
          </a:p>
        </p:txBody>
      </p:sp>
      <p:sp>
        <p:nvSpPr>
          <p:cNvPr id="4" name="Footer Placeholder 3">
            <a:extLst>
              <a:ext uri="{FF2B5EF4-FFF2-40B4-BE49-F238E27FC236}">
                <a16:creationId xmlns:a16="http://schemas.microsoft.com/office/drawing/2014/main" id="{6C957C2C-100E-45CE-9260-CA7002677E44}"/>
              </a:ext>
            </a:extLst>
          </p:cNvPr>
          <p:cNvSpPr>
            <a:spLocks noGrp="1"/>
          </p:cNvSpPr>
          <p:nvPr>
            <p:ph type="ftr" sz="quarter" idx="11"/>
          </p:nvPr>
        </p:nvSpPr>
        <p:spPr/>
        <p:txBody>
          <a:bodyPr/>
          <a:lstStyle/>
          <a:p>
            <a:r>
              <a:rPr lang="en-US"/>
              <a:t>Copyright Feb 21, 2021</a:t>
            </a:r>
            <a:endParaRPr lang="en-US" dirty="0"/>
          </a:p>
        </p:txBody>
      </p:sp>
    </p:spTree>
    <p:extLst>
      <p:ext uri="{BB962C8B-B14F-4D97-AF65-F5344CB8AC3E}">
        <p14:creationId xmlns:p14="http://schemas.microsoft.com/office/powerpoint/2010/main" val="41051470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CA277-937D-4CD0-82C4-D35976A4CDE5}"/>
              </a:ext>
            </a:extLst>
          </p:cNvPr>
          <p:cNvSpPr>
            <a:spLocks noGrp="1"/>
          </p:cNvSpPr>
          <p:nvPr>
            <p:ph type="title"/>
          </p:nvPr>
        </p:nvSpPr>
        <p:spPr>
          <a:xfrm>
            <a:off x="838200" y="365125"/>
            <a:ext cx="10515600" cy="1174917"/>
          </a:xfrm>
        </p:spPr>
        <p:txBody>
          <a:bodyPr>
            <a:normAutofit/>
          </a:bodyPr>
          <a:lstStyle/>
          <a:p>
            <a:pPr algn="ctr"/>
            <a:r>
              <a:rPr lang="en-US" sz="4800" b="1" dirty="0" err="1">
                <a:solidFill>
                  <a:srgbClr val="FFFF00"/>
                </a:solidFill>
              </a:rPr>
              <a:t>Hydrocychloroquine</a:t>
            </a:r>
            <a:endParaRPr lang="en-US" sz="4800" b="1" dirty="0">
              <a:solidFill>
                <a:srgbClr val="FFFF00"/>
              </a:solidFill>
            </a:endParaRPr>
          </a:p>
        </p:txBody>
      </p:sp>
      <p:sp>
        <p:nvSpPr>
          <p:cNvPr id="3" name="Content Placeholder 2">
            <a:extLst>
              <a:ext uri="{FF2B5EF4-FFF2-40B4-BE49-F238E27FC236}">
                <a16:creationId xmlns:a16="http://schemas.microsoft.com/office/drawing/2014/main" id="{47147FB0-DA4B-4488-B61C-CE493865E184}"/>
              </a:ext>
            </a:extLst>
          </p:cNvPr>
          <p:cNvSpPr>
            <a:spLocks noGrp="1"/>
          </p:cNvSpPr>
          <p:nvPr>
            <p:ph idx="1"/>
          </p:nvPr>
        </p:nvSpPr>
        <p:spPr/>
        <p:txBody>
          <a:bodyPr>
            <a:normAutofit lnSpcReduction="10000"/>
          </a:bodyPr>
          <a:lstStyle/>
          <a:p>
            <a:pPr marL="0" indent="0">
              <a:lnSpc>
                <a:spcPct val="100000"/>
              </a:lnSpc>
              <a:spcBef>
                <a:spcPts val="0"/>
              </a:spcBef>
              <a:buNone/>
            </a:pPr>
            <a:r>
              <a:rPr lang="en-US" sz="2000" u="sng" dirty="0">
                <a:solidFill>
                  <a:schemeClr val="bg1"/>
                </a:solidFill>
              </a:rPr>
              <a:t>https://hcqwhitepaper.com</a:t>
            </a:r>
            <a:r>
              <a:rPr lang="en-US" sz="2000" dirty="0">
                <a:solidFill>
                  <a:schemeClr val="bg1"/>
                </a:solidFill>
              </a:rPr>
              <a:t>  (104 References) </a:t>
            </a:r>
          </a:p>
          <a:p>
            <a:pPr marL="457200" indent="-457200">
              <a:lnSpc>
                <a:spcPct val="100000"/>
              </a:lnSpc>
              <a:spcBef>
                <a:spcPts val="0"/>
              </a:spcBef>
              <a:buFont typeface="+mj-lt"/>
              <a:buAutoNum type="arabicParenR"/>
            </a:pPr>
            <a:r>
              <a:rPr lang="en-US" sz="2000" dirty="0">
                <a:solidFill>
                  <a:schemeClr val="bg1"/>
                </a:solidFill>
              </a:rPr>
              <a:t>HCQ is a safe, versatile medicine that has treated hundreds of millions of people for many diseases  over seven decades.</a:t>
            </a:r>
          </a:p>
          <a:p>
            <a:pPr marL="457200" indent="-457200">
              <a:lnSpc>
                <a:spcPct val="100000"/>
              </a:lnSpc>
              <a:spcBef>
                <a:spcPts val="0"/>
              </a:spcBef>
              <a:buFont typeface="+mj-lt"/>
              <a:buAutoNum type="arabicParenR"/>
            </a:pPr>
            <a:r>
              <a:rPr lang="en-US" sz="2000" dirty="0">
                <a:solidFill>
                  <a:schemeClr val="bg1"/>
                </a:solidFill>
              </a:rPr>
              <a:t>Numerous controlled observational studies and meta-analyses have demonstrated that HCQ can help people with COVID-19.</a:t>
            </a:r>
          </a:p>
          <a:p>
            <a:pPr marL="457200" indent="-457200">
              <a:lnSpc>
                <a:spcPct val="100000"/>
              </a:lnSpc>
              <a:spcBef>
                <a:spcPts val="0"/>
              </a:spcBef>
              <a:buFont typeface="+mj-lt"/>
              <a:buAutoNum type="arabicParenR"/>
            </a:pPr>
            <a:r>
              <a:rPr lang="en-US" sz="2000" dirty="0">
                <a:solidFill>
                  <a:schemeClr val="bg1"/>
                </a:solidFill>
              </a:rPr>
              <a:t>Hundreds of drugs have been approved by the U.S. FDA on the basis of similar observational studies, especially when conducted in large numbers and subject to meta-analysis.</a:t>
            </a:r>
          </a:p>
          <a:p>
            <a:pPr marL="457200" indent="-457200">
              <a:lnSpc>
                <a:spcPct val="100000"/>
              </a:lnSpc>
              <a:spcBef>
                <a:spcPts val="0"/>
              </a:spcBef>
              <a:buFont typeface="+mj-lt"/>
              <a:buAutoNum type="arabicParenR"/>
            </a:pPr>
            <a:r>
              <a:rPr lang="en-US" sz="2000" dirty="0">
                <a:solidFill>
                  <a:schemeClr val="bg1"/>
                </a:solidFill>
              </a:rPr>
              <a:t>As a matter of medical practice and especially in a pandemic emergency, it is not the case that only randomized controlled trials can justify adopting a treatment.</a:t>
            </a:r>
          </a:p>
          <a:p>
            <a:pPr marL="457200" indent="-457200">
              <a:lnSpc>
                <a:spcPct val="100000"/>
              </a:lnSpc>
              <a:spcBef>
                <a:spcPts val="0"/>
              </a:spcBef>
              <a:buFont typeface="+mj-lt"/>
              <a:buAutoNum type="arabicParenR"/>
            </a:pPr>
            <a:r>
              <a:rPr lang="en-US" sz="2000" dirty="0">
                <a:solidFill>
                  <a:schemeClr val="bg1"/>
                </a:solidFill>
              </a:rPr>
              <a:t>HCQ should be more widely recommended, prescribed and promoted to treat COVID-19 right now.</a:t>
            </a:r>
          </a:p>
          <a:p>
            <a:pPr marL="0" indent="0">
              <a:lnSpc>
                <a:spcPct val="100000"/>
              </a:lnSpc>
              <a:spcBef>
                <a:spcPts val="0"/>
              </a:spcBef>
              <a:buNone/>
            </a:pPr>
            <a:endParaRPr lang="en-US" sz="2000" dirty="0">
              <a:solidFill>
                <a:schemeClr val="bg1"/>
              </a:solidFill>
            </a:endParaRPr>
          </a:p>
          <a:p>
            <a:pPr marL="0" indent="0">
              <a:lnSpc>
                <a:spcPct val="100000"/>
              </a:lnSpc>
              <a:spcBef>
                <a:spcPts val="0"/>
              </a:spcBef>
              <a:buNone/>
            </a:pPr>
            <a:r>
              <a:rPr lang="en-US" sz="2000" u="sng" dirty="0">
                <a:solidFill>
                  <a:schemeClr val="bg1"/>
                </a:solidFill>
              </a:rPr>
              <a:t>https://www.lifesitenews.com/opinion/this-indian-slum-contained-a-possible-covid-19-disaster-with-hydroxychloroquine </a:t>
            </a:r>
          </a:p>
          <a:p>
            <a:pPr marL="0" indent="0">
              <a:lnSpc>
                <a:spcPct val="100000"/>
              </a:lnSpc>
              <a:spcBef>
                <a:spcPts val="0"/>
              </a:spcBef>
              <a:buNone/>
            </a:pPr>
            <a:r>
              <a:rPr lang="en-US" sz="2000" dirty="0">
                <a:solidFill>
                  <a:schemeClr val="bg1"/>
                </a:solidFill>
              </a:rPr>
              <a:t>    Successful mitigation of CoVID-19 in high density and socio-economically challenged city in India.</a:t>
            </a:r>
          </a:p>
          <a:p>
            <a:pPr marL="0" indent="0">
              <a:lnSpc>
                <a:spcPct val="100000"/>
              </a:lnSpc>
              <a:spcBef>
                <a:spcPts val="0"/>
              </a:spcBef>
              <a:buNone/>
            </a:pPr>
            <a:endParaRPr lang="en-US" sz="2000" dirty="0">
              <a:solidFill>
                <a:schemeClr val="bg1"/>
              </a:solidFill>
            </a:endParaRPr>
          </a:p>
          <a:p>
            <a:pPr marL="457200" indent="-457200">
              <a:lnSpc>
                <a:spcPct val="100000"/>
              </a:lnSpc>
              <a:spcBef>
                <a:spcPts val="0"/>
              </a:spcBef>
              <a:buFont typeface="+mj-lt"/>
              <a:buAutoNum type="arabicParenR"/>
            </a:pPr>
            <a:endParaRPr lang="en-US" sz="2000" dirty="0">
              <a:solidFill>
                <a:schemeClr val="bg1"/>
              </a:solidFill>
            </a:endParaRPr>
          </a:p>
          <a:p>
            <a:pPr>
              <a:lnSpc>
                <a:spcPct val="100000"/>
              </a:lnSpc>
              <a:spcBef>
                <a:spcPts val="0"/>
              </a:spcBef>
            </a:pPr>
            <a:endParaRPr lang="en-US" sz="2000" dirty="0">
              <a:solidFill>
                <a:schemeClr val="bg1"/>
              </a:solidFill>
            </a:endParaRPr>
          </a:p>
          <a:p>
            <a:pPr marL="0" indent="0">
              <a:lnSpc>
                <a:spcPct val="100000"/>
              </a:lnSpc>
              <a:spcBef>
                <a:spcPts val="0"/>
              </a:spcBef>
              <a:buNone/>
            </a:pPr>
            <a:endParaRPr lang="en-US" sz="2000" dirty="0">
              <a:solidFill>
                <a:schemeClr val="bg1"/>
              </a:solidFill>
            </a:endParaRPr>
          </a:p>
          <a:p>
            <a:pPr>
              <a:lnSpc>
                <a:spcPct val="100000"/>
              </a:lnSpc>
              <a:spcBef>
                <a:spcPts val="0"/>
              </a:spcBef>
            </a:pPr>
            <a:endParaRPr lang="en-US" sz="2000" dirty="0">
              <a:solidFill>
                <a:schemeClr val="bg1"/>
              </a:solidFill>
            </a:endParaRPr>
          </a:p>
          <a:p>
            <a:pPr marL="0" indent="0">
              <a:buNone/>
            </a:pPr>
            <a:endParaRPr lang="en-US" sz="2000" dirty="0">
              <a:solidFill>
                <a:schemeClr val="bg1"/>
              </a:solidFill>
            </a:endParaRPr>
          </a:p>
        </p:txBody>
      </p:sp>
      <p:sp>
        <p:nvSpPr>
          <p:cNvPr id="4" name="Footer Placeholder 3">
            <a:extLst>
              <a:ext uri="{FF2B5EF4-FFF2-40B4-BE49-F238E27FC236}">
                <a16:creationId xmlns:a16="http://schemas.microsoft.com/office/drawing/2014/main" id="{E3AA8DD4-3C78-4348-9A6D-CA990805D3AD}"/>
              </a:ext>
            </a:extLst>
          </p:cNvPr>
          <p:cNvSpPr>
            <a:spLocks noGrp="1"/>
          </p:cNvSpPr>
          <p:nvPr>
            <p:ph type="ftr" sz="quarter" idx="11"/>
          </p:nvPr>
        </p:nvSpPr>
        <p:spPr/>
        <p:txBody>
          <a:bodyPr/>
          <a:lstStyle/>
          <a:p>
            <a:r>
              <a:rPr lang="en-US"/>
              <a:t>Copyright Feb 21, 2021</a:t>
            </a:r>
            <a:endParaRPr lang="en-US" dirty="0"/>
          </a:p>
        </p:txBody>
      </p:sp>
    </p:spTree>
    <p:extLst>
      <p:ext uri="{BB962C8B-B14F-4D97-AF65-F5344CB8AC3E}">
        <p14:creationId xmlns:p14="http://schemas.microsoft.com/office/powerpoint/2010/main" val="18106013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86592-B197-44D8-B930-E7F09028136D}"/>
              </a:ext>
            </a:extLst>
          </p:cNvPr>
          <p:cNvSpPr>
            <a:spLocks noGrp="1"/>
          </p:cNvSpPr>
          <p:nvPr>
            <p:ph type="title"/>
          </p:nvPr>
        </p:nvSpPr>
        <p:spPr>
          <a:xfrm>
            <a:off x="838200" y="252663"/>
            <a:ext cx="10515600" cy="1438025"/>
          </a:xfrm>
        </p:spPr>
        <p:txBody>
          <a:bodyPr/>
          <a:lstStyle/>
          <a:p>
            <a:pPr algn="ctr"/>
            <a:r>
              <a:rPr lang="en-US" b="1" dirty="0">
                <a:solidFill>
                  <a:srgbClr val="FFFF00"/>
                </a:solidFill>
              </a:rPr>
              <a:t>Ivermectin</a:t>
            </a:r>
            <a:br>
              <a:rPr lang="en-US" b="1" dirty="0">
                <a:solidFill>
                  <a:srgbClr val="FFFF00"/>
                </a:solidFill>
              </a:rPr>
            </a:br>
            <a:r>
              <a:rPr lang="en-US" sz="2000" b="1" dirty="0">
                <a:solidFill>
                  <a:srgbClr val="FFFF00"/>
                </a:solidFill>
              </a:rPr>
              <a:t>104 References</a:t>
            </a:r>
          </a:p>
        </p:txBody>
      </p:sp>
      <p:sp>
        <p:nvSpPr>
          <p:cNvPr id="3" name="Content Placeholder 2">
            <a:extLst>
              <a:ext uri="{FF2B5EF4-FFF2-40B4-BE49-F238E27FC236}">
                <a16:creationId xmlns:a16="http://schemas.microsoft.com/office/drawing/2014/main" id="{4336302E-0015-460C-8218-70BF328B00CA}"/>
              </a:ext>
            </a:extLst>
          </p:cNvPr>
          <p:cNvSpPr>
            <a:spLocks noGrp="1"/>
          </p:cNvSpPr>
          <p:nvPr>
            <p:ph idx="1"/>
          </p:nvPr>
        </p:nvSpPr>
        <p:spPr>
          <a:xfrm>
            <a:off x="814136" y="1431758"/>
            <a:ext cx="10515600" cy="4721141"/>
          </a:xfrm>
        </p:spPr>
        <p:txBody>
          <a:bodyPr>
            <a:normAutofit/>
          </a:bodyPr>
          <a:lstStyle/>
          <a:p>
            <a:pPr marL="0" indent="0">
              <a:lnSpc>
                <a:spcPct val="100000"/>
              </a:lnSpc>
              <a:spcBef>
                <a:spcPts val="0"/>
              </a:spcBef>
              <a:buNone/>
            </a:pPr>
            <a:r>
              <a:rPr lang="en-US" sz="2000" dirty="0">
                <a:solidFill>
                  <a:schemeClr val="bg1"/>
                </a:solidFill>
              </a:rPr>
              <a:t>https://covid19criticalcare.com/wp-content/uploads/2020/11/FLCCC-Ivermectin-in-the-prophylaxis-and-treatment-of-COVID-19.pdf </a:t>
            </a:r>
          </a:p>
          <a:p>
            <a:pPr marL="0" indent="0">
              <a:lnSpc>
                <a:spcPct val="100000"/>
              </a:lnSpc>
              <a:spcBef>
                <a:spcPts val="0"/>
              </a:spcBef>
              <a:buNone/>
            </a:pPr>
            <a:r>
              <a:rPr lang="en-US" sz="1800" dirty="0">
                <a:solidFill>
                  <a:schemeClr val="bg1"/>
                </a:solidFill>
              </a:rPr>
              <a:t>Review of the Emerging Evidence Demonstrating the Efficacy of Ivermectin in the Prophylaxis and Treatment of COVID-19 - Pierre Kory, et al. Front Line COVID-19 Critical Care Alliance (FLCCC)      </a:t>
            </a:r>
          </a:p>
          <a:p>
            <a:pPr>
              <a:lnSpc>
                <a:spcPct val="100000"/>
              </a:lnSpc>
              <a:spcBef>
                <a:spcPts val="0"/>
              </a:spcBef>
            </a:pPr>
            <a:r>
              <a:rPr lang="en-US" sz="1800" dirty="0">
                <a:solidFill>
                  <a:schemeClr val="bg1"/>
                </a:solidFill>
              </a:rPr>
              <a:t>In </a:t>
            </a:r>
            <a:r>
              <a:rPr lang="en-US" sz="1800" b="1" u="sng" dirty="0">
                <a:solidFill>
                  <a:srgbClr val="FFFF00"/>
                </a:solidFill>
              </a:rPr>
              <a:t>March 2020</a:t>
            </a:r>
            <a:r>
              <a:rPr lang="en-US" sz="1800" dirty="0">
                <a:solidFill>
                  <a:schemeClr val="bg1"/>
                </a:solidFill>
              </a:rPr>
              <a:t>, </a:t>
            </a:r>
            <a:r>
              <a:rPr lang="en-US" sz="1800" b="1" u="sng" dirty="0">
                <a:solidFill>
                  <a:srgbClr val="FFFF00"/>
                </a:solidFill>
              </a:rPr>
              <a:t>FLCCC was created </a:t>
            </a:r>
            <a:r>
              <a:rPr lang="en-US" sz="1800" dirty="0">
                <a:solidFill>
                  <a:schemeClr val="bg1"/>
                </a:solidFill>
              </a:rPr>
              <a:t>and led by Professor Paul E. </a:t>
            </a:r>
            <a:r>
              <a:rPr lang="en-US" sz="1800" dirty="0" err="1">
                <a:solidFill>
                  <a:schemeClr val="bg1"/>
                </a:solidFill>
              </a:rPr>
              <a:t>Marik</a:t>
            </a:r>
            <a:r>
              <a:rPr lang="en-US" sz="1800" dirty="0">
                <a:solidFill>
                  <a:schemeClr val="bg1"/>
                </a:solidFill>
              </a:rPr>
              <a:t> to </a:t>
            </a:r>
            <a:r>
              <a:rPr lang="en-US" sz="1800" b="1" u="sng" dirty="0">
                <a:solidFill>
                  <a:srgbClr val="FFFF00"/>
                </a:solidFill>
              </a:rPr>
              <a:t>continuously review the rapidly emerging basic science, translational, and clinical data to develop a treatment protocol for COVID-19</a:t>
            </a:r>
            <a:r>
              <a:rPr lang="en-US" sz="1800" dirty="0">
                <a:solidFill>
                  <a:schemeClr val="bg1"/>
                </a:solidFill>
              </a:rPr>
              <a:t>.</a:t>
            </a:r>
          </a:p>
          <a:p>
            <a:pPr>
              <a:lnSpc>
                <a:spcPct val="100000"/>
              </a:lnSpc>
              <a:spcBef>
                <a:spcPts val="0"/>
              </a:spcBef>
            </a:pPr>
            <a:r>
              <a:rPr lang="en-US" sz="1800" dirty="0">
                <a:solidFill>
                  <a:schemeClr val="bg1"/>
                </a:solidFill>
              </a:rPr>
              <a:t>The FLCCC then recently </a:t>
            </a:r>
            <a:r>
              <a:rPr lang="en-US" sz="1800" b="1" u="sng" dirty="0">
                <a:solidFill>
                  <a:srgbClr val="FFFF00"/>
                </a:solidFill>
              </a:rPr>
              <a:t>discovered that ivermectin, an anti-parasitic medicine, has highly potent anti-viral and anti-inflammatory properties against COVID-19</a:t>
            </a:r>
            <a:r>
              <a:rPr lang="en-US" sz="1800" dirty="0">
                <a:solidFill>
                  <a:schemeClr val="bg1"/>
                </a:solidFill>
              </a:rPr>
              <a:t>.</a:t>
            </a:r>
          </a:p>
          <a:p>
            <a:pPr>
              <a:lnSpc>
                <a:spcPct val="100000"/>
              </a:lnSpc>
              <a:spcBef>
                <a:spcPts val="0"/>
              </a:spcBef>
            </a:pPr>
            <a:r>
              <a:rPr lang="en-US" sz="1800" dirty="0">
                <a:solidFill>
                  <a:schemeClr val="bg1"/>
                </a:solidFill>
              </a:rPr>
              <a:t>They then identified repeated, </a:t>
            </a:r>
            <a:r>
              <a:rPr lang="en-US" sz="1800" b="1" u="sng" dirty="0">
                <a:solidFill>
                  <a:srgbClr val="FFFF00"/>
                </a:solidFill>
              </a:rPr>
              <a:t>consistent, large magnitude improvements in clinical outcomes in multiple, large, randomized and observational controlled trials in both prophylaxis and treatment of COVID-19</a:t>
            </a:r>
          </a:p>
          <a:p>
            <a:pPr>
              <a:lnSpc>
                <a:spcPct val="100000"/>
              </a:lnSpc>
              <a:spcBef>
                <a:spcPts val="0"/>
              </a:spcBef>
            </a:pPr>
            <a:r>
              <a:rPr lang="en-US" sz="1800" b="1" u="sng" dirty="0">
                <a:solidFill>
                  <a:srgbClr val="FFFF00"/>
                </a:solidFill>
              </a:rPr>
              <a:t>Data showing impacts on population wide health outcomes have resulted from multiple, large “natural experiments” </a:t>
            </a:r>
            <a:r>
              <a:rPr lang="en-US" sz="1800" dirty="0">
                <a:solidFill>
                  <a:schemeClr val="bg1"/>
                </a:solidFill>
              </a:rPr>
              <a:t>that occurred when various city mayors and regional health ministries within South American countries initiated “ivermectin distribution” campaigns to their citizen populations in the hopes the drug would prove effective. </a:t>
            </a:r>
            <a:r>
              <a:rPr lang="en-US" sz="1800" b="1" u="sng" dirty="0">
                <a:solidFill>
                  <a:srgbClr val="FFFF00"/>
                </a:solidFill>
              </a:rPr>
              <a:t>The tight, reproducible, temporally associated decreases in case counts and case fatality rates in each of those regions compared to nearby regions without such campaigns, suggest that ivermectin may prove to be a global solution to the pandemic</a:t>
            </a:r>
          </a:p>
        </p:txBody>
      </p:sp>
      <p:sp>
        <p:nvSpPr>
          <p:cNvPr id="4" name="Footer Placeholder 3">
            <a:extLst>
              <a:ext uri="{FF2B5EF4-FFF2-40B4-BE49-F238E27FC236}">
                <a16:creationId xmlns:a16="http://schemas.microsoft.com/office/drawing/2014/main" id="{C9C605B7-EFB8-40AD-AB4A-A403C46D2634}"/>
              </a:ext>
            </a:extLst>
          </p:cNvPr>
          <p:cNvSpPr>
            <a:spLocks noGrp="1"/>
          </p:cNvSpPr>
          <p:nvPr>
            <p:ph type="ftr" sz="quarter" idx="11"/>
          </p:nvPr>
        </p:nvSpPr>
        <p:spPr/>
        <p:txBody>
          <a:bodyPr/>
          <a:lstStyle/>
          <a:p>
            <a:r>
              <a:rPr lang="en-US"/>
              <a:t>Copyright Feb 21, 2021</a:t>
            </a:r>
            <a:endParaRPr lang="en-US" dirty="0"/>
          </a:p>
        </p:txBody>
      </p:sp>
    </p:spTree>
    <p:extLst>
      <p:ext uri="{BB962C8B-B14F-4D97-AF65-F5344CB8AC3E}">
        <p14:creationId xmlns:p14="http://schemas.microsoft.com/office/powerpoint/2010/main" val="40934776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7F83D-57E6-4202-A617-300C19221FF4}"/>
              </a:ext>
            </a:extLst>
          </p:cNvPr>
          <p:cNvSpPr>
            <a:spLocks noGrp="1"/>
          </p:cNvSpPr>
          <p:nvPr>
            <p:ph type="title"/>
          </p:nvPr>
        </p:nvSpPr>
        <p:spPr/>
        <p:txBody>
          <a:bodyPr>
            <a:normAutofit/>
          </a:bodyPr>
          <a:lstStyle/>
          <a:p>
            <a:pPr algn="ctr"/>
            <a:r>
              <a:rPr lang="en-US" b="1" dirty="0">
                <a:solidFill>
                  <a:srgbClr val="FFFF00"/>
                </a:solidFill>
              </a:rPr>
              <a:t>CoVID-19 Vaccines Unnecessary, Risky</a:t>
            </a:r>
            <a:endParaRPr lang="en-US" b="1" dirty="0"/>
          </a:p>
        </p:txBody>
      </p:sp>
      <p:sp>
        <p:nvSpPr>
          <p:cNvPr id="3" name="Content Placeholder 2">
            <a:extLst>
              <a:ext uri="{FF2B5EF4-FFF2-40B4-BE49-F238E27FC236}">
                <a16:creationId xmlns:a16="http://schemas.microsoft.com/office/drawing/2014/main" id="{4C2F283E-663D-43F3-9298-97F449777C34}"/>
              </a:ext>
            </a:extLst>
          </p:cNvPr>
          <p:cNvSpPr>
            <a:spLocks noGrp="1"/>
          </p:cNvSpPr>
          <p:nvPr>
            <p:ph idx="1"/>
          </p:nvPr>
        </p:nvSpPr>
        <p:spPr/>
        <p:txBody>
          <a:bodyPr>
            <a:normAutofit/>
          </a:bodyPr>
          <a:lstStyle/>
          <a:p>
            <a:r>
              <a:rPr lang="en-US" sz="2000" dirty="0">
                <a:solidFill>
                  <a:schemeClr val="bg1"/>
                </a:solidFill>
              </a:rPr>
              <a:t>Vaccine prevention of CoVID-19 infection per se has not been established, and is not a formal end-point in early studies.  It is possible that vaccinated individuals may become infected and yet remain asymptomatic and transmit the virus. </a:t>
            </a:r>
          </a:p>
          <a:p>
            <a:r>
              <a:rPr lang="en-US" sz="2000" dirty="0">
                <a:solidFill>
                  <a:schemeClr val="bg1"/>
                </a:solidFill>
              </a:rPr>
              <a:t>Effective, safe, inexpensive early treatment IF GIVEN EARLY can reduce the risk of death and hospitalization by 60 to 95 percent</a:t>
            </a:r>
            <a:r>
              <a:rPr lang="en-US" sz="2000" dirty="0"/>
              <a:t>.</a:t>
            </a:r>
            <a:r>
              <a:rPr lang="en-US" sz="2000" dirty="0">
                <a:solidFill>
                  <a:schemeClr val="bg1"/>
                </a:solidFill>
              </a:rPr>
              <a:t>.</a:t>
            </a:r>
          </a:p>
          <a:p>
            <a:r>
              <a:rPr lang="en-US" sz="2000" dirty="0">
                <a:solidFill>
                  <a:schemeClr val="bg1"/>
                </a:solidFill>
              </a:rPr>
              <a:t>EUA authorization of CoVID-19 vaccines shortcuts usual safety studies, especially animal studies, and until completion of phase 3 studies places vaccine recipients in the position of participating in a medical experiment.</a:t>
            </a:r>
          </a:p>
          <a:p>
            <a:r>
              <a:rPr lang="en-US" sz="2000" dirty="0">
                <a:solidFill>
                  <a:schemeClr val="bg1"/>
                </a:solidFill>
              </a:rPr>
              <a:t>Antibody dependent enhancement (ADE) is a known potential adverse effect, but the time required to determine the frequency of this adverse event is far longer than current trials – months to years.  This known phenomenon may cause an increase in autoimmune diseases.</a:t>
            </a:r>
          </a:p>
          <a:p>
            <a:r>
              <a:rPr lang="en-US" sz="2000" dirty="0">
                <a:solidFill>
                  <a:schemeClr val="bg1"/>
                </a:solidFill>
              </a:rPr>
              <a:t>It is possible that mRNA vaccines will be found to alter some recipients’ DNA.  This has been reported for natural coronavirus infection.  (see next slide)</a:t>
            </a:r>
          </a:p>
          <a:p>
            <a:endParaRPr lang="en-US" dirty="0">
              <a:solidFill>
                <a:schemeClr val="bg1"/>
              </a:solidFill>
            </a:endParaRPr>
          </a:p>
        </p:txBody>
      </p:sp>
      <p:sp>
        <p:nvSpPr>
          <p:cNvPr id="4" name="Footer Placeholder 3">
            <a:extLst>
              <a:ext uri="{FF2B5EF4-FFF2-40B4-BE49-F238E27FC236}">
                <a16:creationId xmlns:a16="http://schemas.microsoft.com/office/drawing/2014/main" id="{DBEDF05F-5FD1-4FCE-8091-C845D1523928}"/>
              </a:ext>
            </a:extLst>
          </p:cNvPr>
          <p:cNvSpPr>
            <a:spLocks noGrp="1"/>
          </p:cNvSpPr>
          <p:nvPr>
            <p:ph type="ftr" sz="quarter" idx="11"/>
          </p:nvPr>
        </p:nvSpPr>
        <p:spPr/>
        <p:txBody>
          <a:bodyPr/>
          <a:lstStyle/>
          <a:p>
            <a:r>
              <a:rPr lang="en-US"/>
              <a:t>Copyright Feb 21, 2021</a:t>
            </a:r>
            <a:endParaRPr lang="en-US" dirty="0"/>
          </a:p>
        </p:txBody>
      </p:sp>
    </p:spTree>
    <p:extLst>
      <p:ext uri="{BB962C8B-B14F-4D97-AF65-F5344CB8AC3E}">
        <p14:creationId xmlns:p14="http://schemas.microsoft.com/office/powerpoint/2010/main" val="12448423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BD5D5-3F99-403B-AF32-EEB230DD38A6}"/>
              </a:ext>
            </a:extLst>
          </p:cNvPr>
          <p:cNvSpPr>
            <a:spLocks noGrp="1"/>
          </p:cNvSpPr>
          <p:nvPr>
            <p:ph type="title"/>
          </p:nvPr>
        </p:nvSpPr>
        <p:spPr/>
        <p:txBody>
          <a:bodyPr>
            <a:normAutofit/>
          </a:bodyPr>
          <a:lstStyle/>
          <a:p>
            <a:pPr algn="ctr"/>
            <a:r>
              <a:rPr kumimoji="0" lang="en-US" sz="4000" b="1" i="0" u="none" strike="noStrike" kern="1200" cap="none" spc="0" normalizeH="0" baseline="0" noProof="0" dirty="0">
                <a:ln>
                  <a:noFill/>
                </a:ln>
                <a:solidFill>
                  <a:srgbClr val="FFFF00"/>
                </a:solidFill>
                <a:effectLst/>
                <a:uLnTx/>
                <a:uFillTx/>
                <a:latin typeface="Calibri Light" panose="020F0302020204030204"/>
                <a:ea typeface="+mj-ea"/>
                <a:cs typeface="+mj-cs"/>
              </a:rPr>
              <a:t>Will an mRNA Vaccine Alter Your DNA?    </a:t>
            </a:r>
            <a:br>
              <a:rPr kumimoji="0" lang="en-US" sz="4000" b="1" i="0" u="none" strike="noStrike" kern="1200" cap="none" spc="0" normalizeH="0" baseline="0" noProof="0" dirty="0">
                <a:ln>
                  <a:noFill/>
                </a:ln>
                <a:solidFill>
                  <a:srgbClr val="FFFF00"/>
                </a:solidFill>
                <a:effectLst/>
                <a:uLnTx/>
                <a:uFillTx/>
                <a:latin typeface="Calibri Light" panose="020F0302020204030204"/>
                <a:ea typeface="+mj-ea"/>
                <a:cs typeface="+mj-cs"/>
              </a:rPr>
            </a:br>
            <a:r>
              <a:rPr kumimoji="0" lang="en-US" sz="2400" b="1" i="0" u="none" strike="noStrike" kern="1200" cap="none" spc="0" normalizeH="0" baseline="0" noProof="0" dirty="0">
                <a:ln>
                  <a:noFill/>
                </a:ln>
                <a:solidFill>
                  <a:srgbClr val="FFFF00"/>
                </a:solidFill>
                <a:effectLst/>
                <a:uLnTx/>
                <a:uFillTx/>
                <a:latin typeface="Calibri Light" panose="020F0302020204030204"/>
                <a:ea typeface="+mj-ea"/>
                <a:cs typeface="+mj-cs"/>
              </a:rPr>
              <a:t>Dr. Doug Corrigan,  </a:t>
            </a:r>
            <a:r>
              <a:rPr kumimoji="0" lang="en-US" sz="2400" b="1" i="0" u="none" strike="noStrike" kern="1200" cap="none" spc="0" normalizeH="0" baseline="0" noProof="0" dirty="0" err="1">
                <a:ln>
                  <a:noFill/>
                </a:ln>
                <a:solidFill>
                  <a:srgbClr val="FFFF00"/>
                </a:solidFill>
                <a:effectLst/>
                <a:uLnTx/>
                <a:uFillTx/>
                <a:latin typeface="Calibri Light" panose="020F0302020204030204"/>
                <a:ea typeface="+mj-ea"/>
                <a:cs typeface="+mj-cs"/>
              </a:rPr>
              <a:t>Ph.D</a:t>
            </a:r>
            <a:r>
              <a:rPr kumimoji="0" lang="en-US" sz="2400" b="1" i="0" u="none" strike="noStrike" kern="1200" cap="none" spc="0" normalizeH="0" baseline="0" noProof="0" dirty="0">
                <a:ln>
                  <a:noFill/>
                </a:ln>
                <a:solidFill>
                  <a:srgbClr val="FFFF00"/>
                </a:solidFill>
                <a:effectLst/>
                <a:uLnTx/>
                <a:uFillTx/>
                <a:latin typeface="Calibri Light" panose="020F0302020204030204"/>
                <a:ea typeface="+mj-ea"/>
                <a:cs typeface="+mj-cs"/>
              </a:rPr>
              <a:t> in Biochemistry and Molecular Biology</a:t>
            </a:r>
            <a:endParaRPr lang="en-US" sz="4000" b="1" dirty="0">
              <a:solidFill>
                <a:srgbClr val="FFFF00"/>
              </a:solidFill>
            </a:endParaRPr>
          </a:p>
        </p:txBody>
      </p:sp>
      <p:sp>
        <p:nvSpPr>
          <p:cNvPr id="3" name="Content Placeholder 2">
            <a:extLst>
              <a:ext uri="{FF2B5EF4-FFF2-40B4-BE49-F238E27FC236}">
                <a16:creationId xmlns:a16="http://schemas.microsoft.com/office/drawing/2014/main" id="{13B9F54C-9AF6-479F-B02F-0BD9D810D252}"/>
              </a:ext>
            </a:extLst>
          </p:cNvPr>
          <p:cNvSpPr>
            <a:spLocks noGrp="1"/>
          </p:cNvSpPr>
          <p:nvPr>
            <p:ph idx="1"/>
          </p:nvPr>
        </p:nvSpPr>
        <p:spPr/>
        <p:txBody>
          <a:bodyPr>
            <a:normAutofit lnSpcReduction="10000"/>
          </a:bodyPr>
          <a:lstStyle/>
          <a:p>
            <a:pPr marL="0" indent="0">
              <a:buNone/>
            </a:pPr>
            <a:r>
              <a:rPr lang="en-US" sz="2000" dirty="0">
                <a:solidFill>
                  <a:schemeClr val="bg1"/>
                </a:solidFill>
              </a:rPr>
              <a:t>https://sciencewithdrdoug.com/2020/11/27/will-an-rna-vaccine-permanently-alter-my-dna   </a:t>
            </a:r>
          </a:p>
          <a:p>
            <a:r>
              <a:rPr lang="en-US" sz="2000" dirty="0">
                <a:solidFill>
                  <a:schemeClr val="bg1"/>
                </a:solidFill>
              </a:rPr>
              <a:t>The RNA enters some cells and stimulates production of a replica of the Spike protein of CoVID-19</a:t>
            </a:r>
          </a:p>
          <a:p>
            <a:r>
              <a:rPr lang="en-US" sz="2000" b="1" dirty="0">
                <a:solidFill>
                  <a:srgbClr val="FFFF00"/>
                </a:solidFill>
              </a:rPr>
              <a:t>RNA can be “reverse transcribed” into DNA.  Our cells contain the enzymes called reverse transcriptase, but normally bare viral RNA is quickly degraded or removed. Vaccine RNA however is artificially engineered to allow the RNA to hang around in the cell. There are several  pathways by which this conversion of RNA into our DNA is possible</a:t>
            </a:r>
            <a:r>
              <a:rPr lang="en-US" sz="2000" dirty="0">
                <a:solidFill>
                  <a:schemeClr val="bg1"/>
                </a:solidFill>
              </a:rPr>
              <a:t>.  </a:t>
            </a:r>
          </a:p>
          <a:p>
            <a:pPr marL="0" indent="0">
              <a:buNone/>
            </a:pPr>
            <a:r>
              <a:rPr lang="en-US" sz="2000" dirty="0">
                <a:solidFill>
                  <a:schemeClr val="bg1"/>
                </a:solidFill>
              </a:rPr>
              <a:t>https://sciencewithdrdoug.com/2021/02/15/breaking-study-sheds-more-light-on-whether-an-rna-vaccine-can-permanently-alter-dna </a:t>
            </a:r>
          </a:p>
          <a:p>
            <a:r>
              <a:rPr lang="en-US" sz="2000" b="1" dirty="0">
                <a:solidFill>
                  <a:srgbClr val="FFFF00"/>
                </a:solidFill>
              </a:rPr>
              <a:t>A new study by MIT and Harvard scientists has shown that segments of the RNA from the coronavirus itself are most likely becoming a permanent fixture in human DNA</a:t>
            </a:r>
            <a:r>
              <a:rPr lang="en-US" sz="2000" dirty="0">
                <a:solidFill>
                  <a:schemeClr val="bg1"/>
                </a:solidFill>
              </a:rPr>
              <a:t>.  </a:t>
            </a:r>
          </a:p>
          <a:p>
            <a:r>
              <a:rPr lang="en-US" sz="2000" dirty="0">
                <a:solidFill>
                  <a:schemeClr val="bg1"/>
                </a:solidFill>
              </a:rPr>
              <a:t>Although it has not been established that vaccine RNA is incorporated into our DNA, this is possible, and in the opinion of Dr. Corrigan is quite possible.  </a:t>
            </a:r>
          </a:p>
          <a:p>
            <a:r>
              <a:rPr lang="en-US" sz="2000" b="1" dirty="0">
                <a:solidFill>
                  <a:srgbClr val="FFFF00"/>
                </a:solidFill>
              </a:rPr>
              <a:t>It is possible that this could explain how people are testing positive by PCR long after their infection has resolved.  It has been established that they are not reinfected</a:t>
            </a:r>
            <a:r>
              <a:rPr lang="en-US" sz="2000" dirty="0">
                <a:solidFill>
                  <a:schemeClr val="bg1"/>
                </a:solidFill>
              </a:rPr>
              <a:t>.  </a:t>
            </a:r>
          </a:p>
          <a:p>
            <a:pPr marL="0" indent="0">
              <a:buNone/>
            </a:pPr>
            <a:endParaRPr lang="en-US" sz="2000" dirty="0">
              <a:solidFill>
                <a:schemeClr val="bg1"/>
              </a:solidFill>
            </a:endParaRPr>
          </a:p>
          <a:p>
            <a:pPr marL="0" indent="0">
              <a:buNone/>
            </a:pPr>
            <a:endParaRPr lang="en-US" sz="2000" dirty="0">
              <a:solidFill>
                <a:schemeClr val="bg1"/>
              </a:solidFill>
            </a:endParaRPr>
          </a:p>
        </p:txBody>
      </p:sp>
      <p:sp>
        <p:nvSpPr>
          <p:cNvPr id="4" name="Footer Placeholder 3">
            <a:extLst>
              <a:ext uri="{FF2B5EF4-FFF2-40B4-BE49-F238E27FC236}">
                <a16:creationId xmlns:a16="http://schemas.microsoft.com/office/drawing/2014/main" id="{3EAF5365-8FB6-4240-BFC6-CC687476CB52}"/>
              </a:ext>
            </a:extLst>
          </p:cNvPr>
          <p:cNvSpPr>
            <a:spLocks noGrp="1"/>
          </p:cNvSpPr>
          <p:nvPr>
            <p:ph type="ftr" sz="quarter" idx="11"/>
          </p:nvPr>
        </p:nvSpPr>
        <p:spPr/>
        <p:txBody>
          <a:bodyPr/>
          <a:lstStyle/>
          <a:p>
            <a:r>
              <a:rPr lang="en-US"/>
              <a:t>Copyright Feb 21, 2021</a:t>
            </a:r>
            <a:endParaRPr lang="en-US" dirty="0"/>
          </a:p>
        </p:txBody>
      </p:sp>
    </p:spTree>
    <p:extLst>
      <p:ext uri="{BB962C8B-B14F-4D97-AF65-F5344CB8AC3E}">
        <p14:creationId xmlns:p14="http://schemas.microsoft.com/office/powerpoint/2010/main" val="3760910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0A164-2548-4BEB-ACBE-1265C758CCA9}"/>
              </a:ext>
            </a:extLst>
          </p:cNvPr>
          <p:cNvSpPr>
            <a:spLocks noGrp="1"/>
          </p:cNvSpPr>
          <p:nvPr>
            <p:ph type="ctrTitle"/>
          </p:nvPr>
        </p:nvSpPr>
        <p:spPr/>
        <p:txBody>
          <a:bodyPr>
            <a:normAutofit/>
          </a:bodyPr>
          <a:lstStyle/>
          <a:p>
            <a:r>
              <a:rPr lang="en-US" sz="9600" dirty="0">
                <a:solidFill>
                  <a:srgbClr val="FFFF00"/>
                </a:solidFill>
              </a:rPr>
              <a:t>CoVID-19</a:t>
            </a:r>
          </a:p>
        </p:txBody>
      </p:sp>
      <p:sp>
        <p:nvSpPr>
          <p:cNvPr id="3" name="Subtitle 2">
            <a:extLst>
              <a:ext uri="{FF2B5EF4-FFF2-40B4-BE49-F238E27FC236}">
                <a16:creationId xmlns:a16="http://schemas.microsoft.com/office/drawing/2014/main" id="{75597790-9602-41A5-BDE7-DF25CA078CB2}"/>
              </a:ext>
            </a:extLst>
          </p:cNvPr>
          <p:cNvSpPr>
            <a:spLocks noGrp="1"/>
          </p:cNvSpPr>
          <p:nvPr>
            <p:ph type="subTitle" idx="1"/>
          </p:nvPr>
        </p:nvSpPr>
        <p:spPr/>
        <p:txBody>
          <a:bodyPr>
            <a:normAutofit fontScale="92500" lnSpcReduction="10000"/>
          </a:bodyPr>
          <a:lstStyle/>
          <a:p>
            <a:r>
              <a:rPr lang="en-US" sz="8000" dirty="0">
                <a:solidFill>
                  <a:schemeClr val="bg1"/>
                </a:solidFill>
              </a:rPr>
              <a:t>Basic Conclusions</a:t>
            </a:r>
          </a:p>
          <a:p>
            <a:r>
              <a:rPr lang="en-US" sz="3500" dirty="0">
                <a:solidFill>
                  <a:schemeClr val="bg1"/>
                </a:solidFill>
              </a:rPr>
              <a:t>600 Hours Studying CoVID-19</a:t>
            </a:r>
          </a:p>
          <a:p>
            <a:endParaRPr lang="en-US" sz="4000" dirty="0">
              <a:solidFill>
                <a:schemeClr val="bg1"/>
              </a:solidFill>
            </a:endParaRPr>
          </a:p>
          <a:p>
            <a:endParaRPr lang="en-US" sz="8000" dirty="0">
              <a:solidFill>
                <a:schemeClr val="bg1"/>
              </a:solidFill>
            </a:endParaRPr>
          </a:p>
        </p:txBody>
      </p:sp>
      <p:sp>
        <p:nvSpPr>
          <p:cNvPr id="4" name="Footer Placeholder 3">
            <a:extLst>
              <a:ext uri="{FF2B5EF4-FFF2-40B4-BE49-F238E27FC236}">
                <a16:creationId xmlns:a16="http://schemas.microsoft.com/office/drawing/2014/main" id="{61FF54AC-492C-44EC-AFE7-F263666AFF49}"/>
              </a:ext>
            </a:extLst>
          </p:cNvPr>
          <p:cNvSpPr>
            <a:spLocks noGrp="1"/>
          </p:cNvSpPr>
          <p:nvPr>
            <p:ph type="ftr" sz="quarter" idx="11"/>
          </p:nvPr>
        </p:nvSpPr>
        <p:spPr/>
        <p:txBody>
          <a:bodyPr/>
          <a:lstStyle/>
          <a:p>
            <a:r>
              <a:rPr lang="en-US"/>
              <a:t>Copyright Feb 21, 2021</a:t>
            </a:r>
          </a:p>
        </p:txBody>
      </p:sp>
    </p:spTree>
    <p:extLst>
      <p:ext uri="{BB962C8B-B14F-4D97-AF65-F5344CB8AC3E}">
        <p14:creationId xmlns:p14="http://schemas.microsoft.com/office/powerpoint/2010/main" val="7199875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951D7-82E3-45A5-AAC3-73F7F7507B49}"/>
              </a:ext>
            </a:extLst>
          </p:cNvPr>
          <p:cNvSpPr>
            <a:spLocks noGrp="1"/>
          </p:cNvSpPr>
          <p:nvPr>
            <p:ph type="title"/>
          </p:nvPr>
        </p:nvSpPr>
        <p:spPr>
          <a:xfrm>
            <a:off x="838200" y="365125"/>
            <a:ext cx="10515600" cy="868589"/>
          </a:xfrm>
        </p:spPr>
        <p:txBody>
          <a:bodyPr>
            <a:normAutofit fontScale="90000"/>
          </a:bodyPr>
          <a:lstStyle/>
          <a:p>
            <a:pPr algn="ctr"/>
            <a:r>
              <a:rPr lang="en-US" sz="6600" dirty="0">
                <a:solidFill>
                  <a:srgbClr val="FFFF00"/>
                </a:solidFill>
              </a:rPr>
              <a:t>Genetic Variants</a:t>
            </a:r>
          </a:p>
        </p:txBody>
      </p:sp>
      <p:sp>
        <p:nvSpPr>
          <p:cNvPr id="3" name="Content Placeholder 2">
            <a:extLst>
              <a:ext uri="{FF2B5EF4-FFF2-40B4-BE49-F238E27FC236}">
                <a16:creationId xmlns:a16="http://schemas.microsoft.com/office/drawing/2014/main" id="{D3DF71EF-EC21-4313-8559-EBD185F50C6E}"/>
              </a:ext>
            </a:extLst>
          </p:cNvPr>
          <p:cNvSpPr>
            <a:spLocks noGrp="1"/>
          </p:cNvSpPr>
          <p:nvPr>
            <p:ph idx="1"/>
          </p:nvPr>
        </p:nvSpPr>
        <p:spPr>
          <a:xfrm>
            <a:off x="838200" y="1451429"/>
            <a:ext cx="10515600" cy="4725534"/>
          </a:xfrm>
        </p:spPr>
        <p:txBody>
          <a:bodyPr>
            <a:normAutofit lnSpcReduction="10000"/>
          </a:bodyPr>
          <a:lstStyle/>
          <a:p>
            <a:pPr marL="0" indent="0">
              <a:buNone/>
            </a:pPr>
            <a:r>
              <a:rPr lang="en-US" sz="2000" dirty="0">
                <a:solidFill>
                  <a:schemeClr val="bg1"/>
                </a:solidFill>
              </a:rPr>
              <a:t>https://english.alarabiya.net/en/features/2020/03/27/Coronavirus-mutates-into-40-strains-How-this- changes-the-pandemic-outlook-Exp       </a:t>
            </a:r>
          </a:p>
          <a:p>
            <a:r>
              <a:rPr lang="en-US" sz="2400" i="1" dirty="0">
                <a:solidFill>
                  <a:schemeClr val="bg1"/>
                </a:solidFill>
              </a:rPr>
              <a:t>“Evidence that the coronavirus mutates was brought to attention back in late February (2020) by Christian </a:t>
            </a:r>
            <a:r>
              <a:rPr lang="en-US" sz="2400" i="1" dirty="0" err="1">
                <a:solidFill>
                  <a:schemeClr val="bg1"/>
                </a:solidFill>
              </a:rPr>
              <a:t>Drosten</a:t>
            </a:r>
            <a:r>
              <a:rPr lang="en-US" sz="2400" i="1" dirty="0">
                <a:solidFill>
                  <a:schemeClr val="bg1"/>
                </a:solidFill>
              </a:rPr>
              <a:t>, the head of the Institute of Virology at the </a:t>
            </a:r>
            <a:r>
              <a:rPr lang="en-US" sz="2400" i="1" dirty="0" err="1">
                <a:solidFill>
                  <a:schemeClr val="bg1"/>
                </a:solidFill>
              </a:rPr>
              <a:t>Charité</a:t>
            </a:r>
            <a:r>
              <a:rPr lang="en-US" sz="2400" i="1" dirty="0">
                <a:solidFill>
                  <a:schemeClr val="bg1"/>
                </a:solidFill>
              </a:rPr>
              <a:t> University Hospital in Berlin.”</a:t>
            </a:r>
          </a:p>
          <a:p>
            <a:r>
              <a:rPr lang="en-US" sz="2400" i="1" dirty="0">
                <a:solidFill>
                  <a:schemeClr val="bg1"/>
                </a:solidFill>
              </a:rPr>
              <a:t>“In early March, Chinese researchers identified 149 mutations in the 103 sequenced genomes of the coronavirus</a:t>
            </a:r>
            <a:r>
              <a:rPr lang="en-US" sz="2400" dirty="0">
                <a:solidFill>
                  <a:schemeClr val="bg1"/>
                </a:solidFill>
              </a:rPr>
              <a:t>.”</a:t>
            </a:r>
          </a:p>
          <a:p>
            <a:r>
              <a:rPr lang="en-US" sz="2400" dirty="0">
                <a:solidFill>
                  <a:schemeClr val="bg1"/>
                </a:solidFill>
              </a:rPr>
              <a:t>At least 40 mutations had been identified in Iceland alone by March 2020.</a:t>
            </a:r>
          </a:p>
          <a:p>
            <a:endParaRPr lang="en-US" sz="2400" dirty="0">
              <a:solidFill>
                <a:schemeClr val="bg1"/>
              </a:solidFill>
            </a:endParaRPr>
          </a:p>
          <a:p>
            <a:pPr marL="0" indent="0">
              <a:buNone/>
            </a:pPr>
            <a:r>
              <a:rPr lang="en-US" sz="2400" dirty="0">
                <a:solidFill>
                  <a:schemeClr val="bg1"/>
                </a:solidFill>
              </a:rPr>
              <a:t>From the above, one can see that viral mutations are usual, common, and expected.  They are for the most part more infectious but less lethal than the original strain identified.  The near-hysterical commentary currently being generated by some is unwarranted.</a:t>
            </a:r>
          </a:p>
        </p:txBody>
      </p:sp>
      <p:sp>
        <p:nvSpPr>
          <p:cNvPr id="4" name="Footer Placeholder 3">
            <a:extLst>
              <a:ext uri="{FF2B5EF4-FFF2-40B4-BE49-F238E27FC236}">
                <a16:creationId xmlns:a16="http://schemas.microsoft.com/office/drawing/2014/main" id="{06C62446-524A-430F-A4CE-4E1BD771A370}"/>
              </a:ext>
            </a:extLst>
          </p:cNvPr>
          <p:cNvSpPr>
            <a:spLocks noGrp="1"/>
          </p:cNvSpPr>
          <p:nvPr>
            <p:ph type="ftr" sz="quarter" idx="11"/>
          </p:nvPr>
        </p:nvSpPr>
        <p:spPr/>
        <p:txBody>
          <a:bodyPr/>
          <a:lstStyle/>
          <a:p>
            <a:r>
              <a:rPr lang="en-US"/>
              <a:t>Copyright Feb 21, 2021</a:t>
            </a:r>
            <a:endParaRPr lang="en-US" dirty="0"/>
          </a:p>
        </p:txBody>
      </p:sp>
    </p:spTree>
    <p:extLst>
      <p:ext uri="{BB962C8B-B14F-4D97-AF65-F5344CB8AC3E}">
        <p14:creationId xmlns:p14="http://schemas.microsoft.com/office/powerpoint/2010/main" val="29949931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F71350-28D8-4EEC-B26C-E055A42B95AF}"/>
              </a:ext>
            </a:extLst>
          </p:cNvPr>
          <p:cNvSpPr>
            <a:spLocks noGrp="1"/>
          </p:cNvSpPr>
          <p:nvPr>
            <p:ph type="title"/>
          </p:nvPr>
        </p:nvSpPr>
        <p:spPr/>
        <p:txBody>
          <a:bodyPr>
            <a:normAutofit/>
          </a:bodyPr>
          <a:lstStyle/>
          <a:p>
            <a:pPr algn="ctr"/>
            <a:r>
              <a:rPr lang="en-US" sz="5400" b="1" dirty="0">
                <a:solidFill>
                  <a:srgbClr val="FFFF00"/>
                </a:solidFill>
              </a:rPr>
              <a:t>Recommended Reading</a:t>
            </a:r>
          </a:p>
        </p:txBody>
      </p:sp>
      <p:sp>
        <p:nvSpPr>
          <p:cNvPr id="3" name="Content Placeholder 2">
            <a:extLst>
              <a:ext uri="{FF2B5EF4-FFF2-40B4-BE49-F238E27FC236}">
                <a16:creationId xmlns:a16="http://schemas.microsoft.com/office/drawing/2014/main" id="{523DC398-94AD-4842-8B05-E613C1A4F852}"/>
              </a:ext>
            </a:extLst>
          </p:cNvPr>
          <p:cNvSpPr>
            <a:spLocks noGrp="1"/>
          </p:cNvSpPr>
          <p:nvPr>
            <p:ph idx="1"/>
          </p:nvPr>
        </p:nvSpPr>
        <p:spPr/>
        <p:txBody>
          <a:bodyPr>
            <a:normAutofit fontScale="92500" lnSpcReduction="20000"/>
          </a:bodyPr>
          <a:lstStyle/>
          <a:p>
            <a:pPr marL="0" indent="0">
              <a:lnSpc>
                <a:spcPct val="100000"/>
              </a:lnSpc>
              <a:spcBef>
                <a:spcPts val="0"/>
              </a:spcBef>
              <a:buNone/>
            </a:pPr>
            <a:r>
              <a:rPr lang="en-US" dirty="0">
                <a:solidFill>
                  <a:schemeClr val="bg1"/>
                </a:solidFill>
              </a:rPr>
              <a:t>COVID OPERATION</a:t>
            </a:r>
          </a:p>
          <a:p>
            <a:pPr marL="0" indent="0">
              <a:lnSpc>
                <a:spcPct val="100000"/>
              </a:lnSpc>
              <a:spcBef>
                <a:spcPts val="0"/>
              </a:spcBef>
              <a:buNone/>
            </a:pPr>
            <a:r>
              <a:rPr lang="en-US" dirty="0">
                <a:solidFill>
                  <a:schemeClr val="bg1"/>
                </a:solidFill>
              </a:rPr>
              <a:t>What Happened Why It Happened, and What’s Next</a:t>
            </a:r>
          </a:p>
          <a:p>
            <a:pPr marL="0" indent="0">
              <a:lnSpc>
                <a:spcPct val="100000"/>
              </a:lnSpc>
              <a:spcBef>
                <a:spcPts val="0"/>
              </a:spcBef>
              <a:buNone/>
            </a:pPr>
            <a:r>
              <a:rPr lang="en-US" dirty="0">
                <a:solidFill>
                  <a:schemeClr val="bg1"/>
                </a:solidFill>
              </a:rPr>
              <a:t>By Pamela Popper, ND, </a:t>
            </a:r>
            <a:r>
              <a:rPr lang="en-US" dirty="0" err="1">
                <a:solidFill>
                  <a:schemeClr val="bg1"/>
                </a:solidFill>
              </a:rPr>
              <a:t>Ph.D</a:t>
            </a:r>
            <a:r>
              <a:rPr lang="en-US" dirty="0">
                <a:solidFill>
                  <a:schemeClr val="bg1"/>
                </a:solidFill>
              </a:rPr>
              <a:t> &amp; Shane D. Prier  © 2020 (October 13)</a:t>
            </a:r>
          </a:p>
          <a:p>
            <a:pPr marL="0" indent="0">
              <a:lnSpc>
                <a:spcPct val="100000"/>
              </a:lnSpc>
              <a:spcBef>
                <a:spcPts val="0"/>
              </a:spcBef>
              <a:buNone/>
            </a:pPr>
            <a:endParaRPr lang="en-US" dirty="0">
              <a:solidFill>
                <a:schemeClr val="bg1"/>
              </a:solidFill>
            </a:endParaRPr>
          </a:p>
          <a:p>
            <a:pPr marL="0" indent="0">
              <a:lnSpc>
                <a:spcPct val="100000"/>
              </a:lnSpc>
              <a:spcBef>
                <a:spcPts val="0"/>
              </a:spcBef>
              <a:buNone/>
            </a:pPr>
            <a:r>
              <a:rPr lang="en-US" sz="2600" dirty="0">
                <a:solidFill>
                  <a:schemeClr val="bg1"/>
                </a:solidFill>
              </a:rPr>
              <a:t>Dr. Pam Popper is a naturopath, an internationally recognized expert on nutrition, medicine and health, and the Executive Director of The Wellness Forum. Dr. Popper is the author of several books; her most recent is Solving America’s Healthcare Crisis. </a:t>
            </a:r>
          </a:p>
          <a:p>
            <a:pPr marL="0" indent="0">
              <a:lnSpc>
                <a:spcPct val="100000"/>
              </a:lnSpc>
              <a:spcBef>
                <a:spcPts val="0"/>
              </a:spcBef>
              <a:buNone/>
            </a:pPr>
            <a:endParaRPr lang="en-US" sz="2000" dirty="0">
              <a:solidFill>
                <a:schemeClr val="bg1"/>
              </a:solidFill>
            </a:endParaRPr>
          </a:p>
          <a:p>
            <a:pPr marL="0" indent="0">
              <a:lnSpc>
                <a:spcPct val="100000"/>
              </a:lnSpc>
              <a:spcBef>
                <a:spcPts val="0"/>
              </a:spcBef>
              <a:buNone/>
            </a:pPr>
            <a:endParaRPr lang="en-US" sz="2000" dirty="0">
              <a:solidFill>
                <a:schemeClr val="bg1"/>
              </a:solidFill>
            </a:endParaRPr>
          </a:p>
          <a:p>
            <a:pPr marL="0" indent="0">
              <a:lnSpc>
                <a:spcPct val="100000"/>
              </a:lnSpc>
              <a:spcBef>
                <a:spcPts val="0"/>
              </a:spcBef>
              <a:buNone/>
            </a:pPr>
            <a:r>
              <a:rPr lang="en-US" sz="2400" dirty="0">
                <a:solidFill>
                  <a:schemeClr val="bg1"/>
                </a:solidFill>
              </a:rPr>
              <a:t>Excellent YouTube Channel         </a:t>
            </a:r>
            <a:r>
              <a:rPr lang="en-US" sz="2400" u="sng" dirty="0">
                <a:solidFill>
                  <a:schemeClr val="bg1"/>
                </a:solidFill>
              </a:rPr>
              <a:t>https://www.youtube.com/watch?v=WsMDVaoflIQ&amp;t=71s </a:t>
            </a:r>
          </a:p>
          <a:p>
            <a:pPr marL="0" indent="0">
              <a:lnSpc>
                <a:spcPct val="100000"/>
              </a:lnSpc>
              <a:spcBef>
                <a:spcPts val="0"/>
              </a:spcBef>
              <a:buNone/>
            </a:pPr>
            <a:r>
              <a:rPr lang="en-US" sz="2400" b="1" i="1" dirty="0">
                <a:solidFill>
                  <a:schemeClr val="bg1"/>
                </a:solidFill>
              </a:rPr>
              <a:t>SARS </a:t>
            </a:r>
            <a:r>
              <a:rPr lang="en-US" sz="2400" b="1" i="1" dirty="0" err="1">
                <a:solidFill>
                  <a:schemeClr val="bg1"/>
                </a:solidFill>
              </a:rPr>
              <a:t>CoV</a:t>
            </a:r>
            <a:r>
              <a:rPr lang="en-US" sz="2400" b="1" i="1" dirty="0">
                <a:solidFill>
                  <a:schemeClr val="bg1"/>
                </a:solidFill>
              </a:rPr>
              <a:t> 2 Does, Indeed Exist  </a:t>
            </a:r>
            <a:r>
              <a:rPr lang="en-US" sz="2400" dirty="0">
                <a:solidFill>
                  <a:schemeClr val="bg1"/>
                </a:solidFill>
              </a:rPr>
              <a:t>(on above </a:t>
            </a:r>
            <a:r>
              <a:rPr lang="en-US" sz="2400" dirty="0" err="1">
                <a:solidFill>
                  <a:schemeClr val="bg1"/>
                </a:solidFill>
              </a:rPr>
              <a:t>Youtube</a:t>
            </a:r>
            <a:r>
              <a:rPr lang="en-US" sz="2400" dirty="0">
                <a:solidFill>
                  <a:schemeClr val="bg1"/>
                </a:solidFill>
              </a:rPr>
              <a:t> channel)</a:t>
            </a:r>
            <a:endParaRPr lang="en-US" sz="2400" i="1" dirty="0">
              <a:solidFill>
                <a:schemeClr val="bg1"/>
              </a:solidFill>
            </a:endParaRPr>
          </a:p>
          <a:p>
            <a:pPr marL="0" indent="0">
              <a:lnSpc>
                <a:spcPct val="100000"/>
              </a:lnSpc>
              <a:spcBef>
                <a:spcPts val="0"/>
              </a:spcBef>
              <a:buNone/>
            </a:pPr>
            <a:r>
              <a:rPr lang="en-US" sz="2400" dirty="0" err="1">
                <a:solidFill>
                  <a:schemeClr val="bg1"/>
                </a:solidFill>
              </a:rPr>
              <a:t>Exellent</a:t>
            </a:r>
            <a:r>
              <a:rPr lang="en-US" sz="2400" dirty="0">
                <a:solidFill>
                  <a:schemeClr val="bg1"/>
                </a:solidFill>
              </a:rPr>
              <a:t> discussion of a controversial position advanced by some</a:t>
            </a:r>
            <a:r>
              <a:rPr lang="en-US" sz="2400" i="1" dirty="0">
                <a:solidFill>
                  <a:schemeClr val="bg1"/>
                </a:solidFill>
              </a:rPr>
              <a:t>  </a:t>
            </a:r>
            <a:r>
              <a:rPr lang="en-US" sz="2000" dirty="0">
                <a:solidFill>
                  <a:schemeClr val="bg1"/>
                </a:solidFill>
                <a:hlinkClick r:id="rId2"/>
              </a:rPr>
              <a:t>hthttps://www.youtube.com/watch?v=WsMDVaoflIQ&amp;t=71stps://www.youtube.com/channel/UClT3Z4I5m_77EwXdpN6ajNg</a:t>
            </a:r>
            <a:endParaRPr lang="en-US" sz="2000" dirty="0">
              <a:solidFill>
                <a:schemeClr val="bg1"/>
              </a:solidFill>
            </a:endParaRPr>
          </a:p>
          <a:p>
            <a:pPr>
              <a:lnSpc>
                <a:spcPct val="100000"/>
              </a:lnSpc>
              <a:spcBef>
                <a:spcPts val="0"/>
              </a:spcBef>
            </a:pPr>
            <a:endParaRPr lang="en-US" sz="2000" dirty="0">
              <a:solidFill>
                <a:schemeClr val="bg1"/>
              </a:solidFill>
            </a:endParaRPr>
          </a:p>
        </p:txBody>
      </p:sp>
      <p:sp>
        <p:nvSpPr>
          <p:cNvPr id="4" name="Footer Placeholder 3">
            <a:extLst>
              <a:ext uri="{FF2B5EF4-FFF2-40B4-BE49-F238E27FC236}">
                <a16:creationId xmlns:a16="http://schemas.microsoft.com/office/drawing/2014/main" id="{CE32F935-2BDE-4990-A029-C30B2EA1D798}"/>
              </a:ext>
            </a:extLst>
          </p:cNvPr>
          <p:cNvSpPr>
            <a:spLocks noGrp="1"/>
          </p:cNvSpPr>
          <p:nvPr>
            <p:ph type="ftr" sz="quarter" idx="11"/>
          </p:nvPr>
        </p:nvSpPr>
        <p:spPr/>
        <p:txBody>
          <a:bodyPr/>
          <a:lstStyle/>
          <a:p>
            <a:r>
              <a:rPr lang="en-US"/>
              <a:t>Copyright Feb 21, 2021</a:t>
            </a:r>
            <a:endParaRPr lang="en-US" dirty="0"/>
          </a:p>
        </p:txBody>
      </p:sp>
    </p:spTree>
    <p:extLst>
      <p:ext uri="{BB962C8B-B14F-4D97-AF65-F5344CB8AC3E}">
        <p14:creationId xmlns:p14="http://schemas.microsoft.com/office/powerpoint/2010/main" val="8881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4A414-967E-4E18-8ACD-0B2D181F32EC}"/>
              </a:ext>
            </a:extLst>
          </p:cNvPr>
          <p:cNvSpPr>
            <a:spLocks noGrp="1"/>
          </p:cNvSpPr>
          <p:nvPr>
            <p:ph type="title"/>
          </p:nvPr>
        </p:nvSpPr>
        <p:spPr/>
        <p:txBody>
          <a:bodyPr>
            <a:normAutofit/>
          </a:bodyPr>
          <a:lstStyle/>
          <a:p>
            <a:pPr algn="ctr"/>
            <a:r>
              <a:rPr lang="en-US" sz="6000" b="1" dirty="0">
                <a:solidFill>
                  <a:srgbClr val="FFFF00"/>
                </a:solidFill>
              </a:rPr>
              <a:t>Major Conclusions</a:t>
            </a:r>
          </a:p>
        </p:txBody>
      </p:sp>
      <p:sp>
        <p:nvSpPr>
          <p:cNvPr id="3" name="Content Placeholder 2">
            <a:extLst>
              <a:ext uri="{FF2B5EF4-FFF2-40B4-BE49-F238E27FC236}">
                <a16:creationId xmlns:a16="http://schemas.microsoft.com/office/drawing/2014/main" id="{F97DF465-9977-4993-B667-3990B7694528}"/>
              </a:ext>
            </a:extLst>
          </p:cNvPr>
          <p:cNvSpPr>
            <a:spLocks noGrp="1"/>
          </p:cNvSpPr>
          <p:nvPr>
            <p:ph idx="1"/>
          </p:nvPr>
        </p:nvSpPr>
        <p:spPr>
          <a:xfrm>
            <a:off x="838200" y="1876925"/>
            <a:ext cx="10515600" cy="4300037"/>
          </a:xfrm>
        </p:spPr>
        <p:txBody>
          <a:bodyPr>
            <a:normAutofit fontScale="25000" lnSpcReduction="20000"/>
          </a:bodyPr>
          <a:lstStyle/>
          <a:p>
            <a:pPr marL="0" indent="0">
              <a:buNone/>
            </a:pPr>
            <a:r>
              <a:rPr lang="en-US" sz="7200" dirty="0">
                <a:solidFill>
                  <a:schemeClr val="bg1"/>
                </a:solidFill>
              </a:rPr>
              <a:t>1. </a:t>
            </a:r>
            <a:r>
              <a:rPr lang="en-US" sz="7200" u="sng" dirty="0">
                <a:solidFill>
                  <a:schemeClr val="bg1"/>
                </a:solidFill>
              </a:rPr>
              <a:t>Diagnosis with PCR  without cycle number meaningless </a:t>
            </a:r>
            <a:r>
              <a:rPr lang="en-US" sz="7200" dirty="0">
                <a:solidFill>
                  <a:schemeClr val="bg1"/>
                </a:solidFill>
              </a:rPr>
              <a:t>and easily manipulated</a:t>
            </a:r>
          </a:p>
          <a:p>
            <a:pPr marL="0" indent="0">
              <a:buNone/>
            </a:pPr>
            <a:r>
              <a:rPr lang="en-US" sz="7200" dirty="0">
                <a:solidFill>
                  <a:schemeClr val="bg1"/>
                </a:solidFill>
              </a:rPr>
              <a:t>     When </a:t>
            </a:r>
            <a:r>
              <a:rPr lang="en-US" sz="7200" u="sng" dirty="0">
                <a:solidFill>
                  <a:schemeClr val="bg1"/>
                </a:solidFill>
              </a:rPr>
              <a:t>asymptomatic individuals </a:t>
            </a:r>
            <a:r>
              <a:rPr lang="en-US" sz="7200" dirty="0">
                <a:solidFill>
                  <a:schemeClr val="bg1"/>
                </a:solidFill>
              </a:rPr>
              <a:t>are tested </a:t>
            </a:r>
            <a:r>
              <a:rPr lang="en-US" sz="7200" u="sng" dirty="0">
                <a:solidFill>
                  <a:schemeClr val="bg1"/>
                </a:solidFill>
              </a:rPr>
              <a:t>very high FALSE POSITIVE rate </a:t>
            </a:r>
            <a:r>
              <a:rPr lang="en-US" sz="7200" dirty="0">
                <a:solidFill>
                  <a:schemeClr val="bg1"/>
                </a:solidFill>
              </a:rPr>
              <a:t>(60 to 100 percent) depending</a:t>
            </a:r>
          </a:p>
          <a:p>
            <a:pPr marL="0" indent="0">
              <a:buNone/>
            </a:pPr>
            <a:r>
              <a:rPr lang="en-US" sz="7200" dirty="0">
                <a:solidFill>
                  <a:schemeClr val="bg1"/>
                </a:solidFill>
              </a:rPr>
              <a:t>     upon cycle number – at usual 35 to 40 cycles average 97%</a:t>
            </a:r>
          </a:p>
          <a:p>
            <a:pPr marL="0" indent="0">
              <a:buNone/>
            </a:pPr>
            <a:r>
              <a:rPr lang="en-US" sz="7200" dirty="0">
                <a:solidFill>
                  <a:schemeClr val="bg1"/>
                </a:solidFill>
              </a:rPr>
              <a:t>     </a:t>
            </a:r>
            <a:r>
              <a:rPr lang="en-US" sz="7200" u="sng" dirty="0">
                <a:solidFill>
                  <a:schemeClr val="bg1"/>
                </a:solidFill>
              </a:rPr>
              <a:t>Among symptomatic FALSE NEGATIVES</a:t>
            </a:r>
            <a:r>
              <a:rPr lang="en-US" sz="7200" dirty="0">
                <a:solidFill>
                  <a:schemeClr val="bg1"/>
                </a:solidFill>
              </a:rPr>
              <a:t> up to 30%</a:t>
            </a:r>
          </a:p>
          <a:p>
            <a:pPr marL="0" indent="0">
              <a:buNone/>
            </a:pPr>
            <a:r>
              <a:rPr lang="en-US" sz="7200" dirty="0">
                <a:solidFill>
                  <a:schemeClr val="bg1"/>
                </a:solidFill>
              </a:rPr>
              <a:t>2. “</a:t>
            </a:r>
            <a:r>
              <a:rPr lang="en-US" sz="7200" u="sng" dirty="0">
                <a:solidFill>
                  <a:schemeClr val="bg1"/>
                </a:solidFill>
              </a:rPr>
              <a:t>Case” numbers are inflated</a:t>
            </a:r>
          </a:p>
          <a:p>
            <a:pPr marL="0" indent="0">
              <a:buNone/>
            </a:pPr>
            <a:r>
              <a:rPr lang="en-US" sz="7200" dirty="0">
                <a:solidFill>
                  <a:schemeClr val="bg1"/>
                </a:solidFill>
              </a:rPr>
              <a:t>3.  </a:t>
            </a:r>
            <a:r>
              <a:rPr lang="en-US" sz="7200" u="sng" dirty="0">
                <a:solidFill>
                  <a:schemeClr val="bg1"/>
                </a:solidFill>
              </a:rPr>
              <a:t>Infection fatality rate inflated </a:t>
            </a:r>
            <a:r>
              <a:rPr lang="en-US" sz="7200" dirty="0">
                <a:solidFill>
                  <a:schemeClr val="bg1"/>
                </a:solidFill>
              </a:rPr>
              <a:t>– in range of bad flu years</a:t>
            </a:r>
          </a:p>
          <a:p>
            <a:pPr marL="0" indent="0">
              <a:buNone/>
            </a:pPr>
            <a:r>
              <a:rPr lang="en-US" sz="7200" dirty="0">
                <a:solidFill>
                  <a:schemeClr val="bg1"/>
                </a:solidFill>
              </a:rPr>
              <a:t>4.  </a:t>
            </a:r>
            <a:r>
              <a:rPr lang="en-US" sz="7200" u="sng" dirty="0">
                <a:solidFill>
                  <a:schemeClr val="bg1"/>
                </a:solidFill>
              </a:rPr>
              <a:t>Shutdowns</a:t>
            </a:r>
            <a:r>
              <a:rPr lang="en-US" sz="7200" dirty="0">
                <a:solidFill>
                  <a:schemeClr val="bg1"/>
                </a:solidFill>
              </a:rPr>
              <a:t> (business closings, restrictions) </a:t>
            </a:r>
            <a:r>
              <a:rPr lang="en-US" sz="7200" u="sng" dirty="0">
                <a:solidFill>
                  <a:schemeClr val="bg1"/>
                </a:solidFill>
              </a:rPr>
              <a:t>ineffective</a:t>
            </a:r>
          </a:p>
          <a:p>
            <a:pPr marL="0" indent="0">
              <a:buNone/>
            </a:pPr>
            <a:r>
              <a:rPr lang="en-US" sz="7200" dirty="0">
                <a:solidFill>
                  <a:schemeClr val="bg1"/>
                </a:solidFill>
              </a:rPr>
              <a:t>4.  </a:t>
            </a:r>
            <a:r>
              <a:rPr lang="en-US" sz="7200" u="sng" dirty="0">
                <a:solidFill>
                  <a:schemeClr val="bg1"/>
                </a:solidFill>
              </a:rPr>
              <a:t>School closings unnecessary </a:t>
            </a:r>
            <a:r>
              <a:rPr lang="en-US" sz="7200" dirty="0">
                <a:solidFill>
                  <a:schemeClr val="bg1"/>
                </a:solidFill>
              </a:rPr>
              <a:t>with harms to children </a:t>
            </a:r>
          </a:p>
          <a:p>
            <a:pPr marL="0" indent="0">
              <a:buNone/>
            </a:pPr>
            <a:r>
              <a:rPr lang="en-US" sz="7200" dirty="0">
                <a:solidFill>
                  <a:schemeClr val="bg1"/>
                </a:solidFill>
              </a:rPr>
              <a:t>5.  </a:t>
            </a:r>
            <a:r>
              <a:rPr lang="en-US" sz="7200" u="sng" dirty="0">
                <a:solidFill>
                  <a:schemeClr val="bg1"/>
                </a:solidFill>
              </a:rPr>
              <a:t>Mask mandates for asymptomatic individuals unwarranted</a:t>
            </a:r>
          </a:p>
          <a:p>
            <a:pPr marL="0" indent="0">
              <a:buNone/>
            </a:pPr>
            <a:r>
              <a:rPr lang="en-US" sz="7200" dirty="0">
                <a:solidFill>
                  <a:schemeClr val="bg1"/>
                </a:solidFill>
              </a:rPr>
              <a:t>6.  </a:t>
            </a:r>
            <a:r>
              <a:rPr lang="en-US" sz="7200" u="sng" dirty="0">
                <a:solidFill>
                  <a:schemeClr val="bg1"/>
                </a:solidFill>
              </a:rPr>
              <a:t>Effective, safe, early treatment is denied and suppressed</a:t>
            </a:r>
          </a:p>
          <a:p>
            <a:pPr marL="0" indent="0">
              <a:buNone/>
            </a:pPr>
            <a:r>
              <a:rPr lang="en-US" sz="7200" dirty="0">
                <a:solidFill>
                  <a:schemeClr val="bg1"/>
                </a:solidFill>
              </a:rPr>
              <a:t>7.  </a:t>
            </a:r>
            <a:r>
              <a:rPr lang="en-US" sz="7200" u="sng" dirty="0">
                <a:solidFill>
                  <a:schemeClr val="bg1"/>
                </a:solidFill>
              </a:rPr>
              <a:t>CoVID-19 Vaccines unnecessary</a:t>
            </a:r>
            <a:r>
              <a:rPr lang="en-US" sz="7200" dirty="0">
                <a:solidFill>
                  <a:schemeClr val="bg1"/>
                </a:solidFill>
              </a:rPr>
              <a:t> (see 2,3, and 6), high-risk</a:t>
            </a:r>
          </a:p>
          <a:p>
            <a:pPr marL="0" indent="0">
              <a:buNone/>
            </a:pPr>
            <a:r>
              <a:rPr lang="en-US" sz="7200" dirty="0">
                <a:solidFill>
                  <a:schemeClr val="bg1"/>
                </a:solidFill>
              </a:rPr>
              <a:t>8.  </a:t>
            </a:r>
            <a:r>
              <a:rPr lang="en-US" sz="7200" u="sng" dirty="0">
                <a:solidFill>
                  <a:schemeClr val="bg1"/>
                </a:solidFill>
              </a:rPr>
              <a:t>mRNA DNA Alteration Risk</a:t>
            </a:r>
          </a:p>
          <a:p>
            <a:pPr marL="0" indent="0">
              <a:buNone/>
            </a:pPr>
            <a:r>
              <a:rPr lang="en-US" sz="7200" dirty="0">
                <a:solidFill>
                  <a:schemeClr val="bg1"/>
                </a:solidFill>
              </a:rPr>
              <a:t>9.  </a:t>
            </a:r>
            <a:r>
              <a:rPr lang="en-US" sz="7200" u="sng" dirty="0">
                <a:solidFill>
                  <a:schemeClr val="bg1"/>
                </a:solidFill>
              </a:rPr>
              <a:t>Genetic variants </a:t>
            </a:r>
            <a:r>
              <a:rPr lang="en-US" sz="7200" dirty="0">
                <a:solidFill>
                  <a:schemeClr val="bg1"/>
                </a:solidFill>
              </a:rPr>
              <a:t>numerous already – 40 in Iceland by July 2020 – usual and most less lethal</a:t>
            </a:r>
          </a:p>
          <a:p>
            <a:pPr marL="0" indent="0">
              <a:buNone/>
            </a:pPr>
            <a:r>
              <a:rPr lang="en-US" sz="3200" dirty="0">
                <a:solidFill>
                  <a:schemeClr val="bg1"/>
                </a:solidFill>
              </a:rPr>
              <a:t>                        </a:t>
            </a:r>
          </a:p>
          <a:p>
            <a:endParaRPr lang="en-US" dirty="0">
              <a:solidFill>
                <a:schemeClr val="bg1"/>
              </a:solidFill>
            </a:endParaRPr>
          </a:p>
          <a:p>
            <a:endParaRPr lang="en-US" dirty="0">
              <a:solidFill>
                <a:schemeClr val="bg1"/>
              </a:solidFill>
            </a:endParaRPr>
          </a:p>
          <a:p>
            <a:pPr marL="0" indent="0">
              <a:buNone/>
            </a:pPr>
            <a:endParaRPr lang="en-US" dirty="0">
              <a:solidFill>
                <a:schemeClr val="bg1"/>
              </a:solidFill>
            </a:endParaRPr>
          </a:p>
        </p:txBody>
      </p:sp>
      <p:sp>
        <p:nvSpPr>
          <p:cNvPr id="4" name="Footer Placeholder 3">
            <a:extLst>
              <a:ext uri="{FF2B5EF4-FFF2-40B4-BE49-F238E27FC236}">
                <a16:creationId xmlns:a16="http://schemas.microsoft.com/office/drawing/2014/main" id="{9325688A-AFE0-4E95-89FA-31FCD478D756}"/>
              </a:ext>
            </a:extLst>
          </p:cNvPr>
          <p:cNvSpPr>
            <a:spLocks noGrp="1"/>
          </p:cNvSpPr>
          <p:nvPr>
            <p:ph type="ftr" sz="quarter" idx="11"/>
          </p:nvPr>
        </p:nvSpPr>
        <p:spPr/>
        <p:txBody>
          <a:bodyPr/>
          <a:lstStyle/>
          <a:p>
            <a:r>
              <a:rPr lang="en-US"/>
              <a:t>Copyright Feb 21, 2021</a:t>
            </a:r>
            <a:endParaRPr lang="en-US" dirty="0"/>
          </a:p>
        </p:txBody>
      </p:sp>
    </p:spTree>
    <p:extLst>
      <p:ext uri="{BB962C8B-B14F-4D97-AF65-F5344CB8AC3E}">
        <p14:creationId xmlns:p14="http://schemas.microsoft.com/office/powerpoint/2010/main" val="2925866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A8B5C-5BAF-459E-88C3-E381F99D90F8}"/>
              </a:ext>
            </a:extLst>
          </p:cNvPr>
          <p:cNvSpPr>
            <a:spLocks noGrp="1"/>
          </p:cNvSpPr>
          <p:nvPr>
            <p:ph type="title"/>
          </p:nvPr>
        </p:nvSpPr>
        <p:spPr>
          <a:xfrm>
            <a:off x="838200" y="365126"/>
            <a:ext cx="10515600" cy="1319296"/>
          </a:xfrm>
        </p:spPr>
        <p:txBody>
          <a:bodyPr>
            <a:normAutofit/>
          </a:bodyPr>
          <a:lstStyle/>
          <a:p>
            <a:pPr algn="ctr"/>
            <a:r>
              <a:rPr lang="en-US" dirty="0">
                <a:solidFill>
                  <a:srgbClr val="FFFF00"/>
                </a:solidFill>
              </a:rPr>
              <a:t>PCR Diagnosis </a:t>
            </a:r>
            <a:r>
              <a:rPr lang="en-US" dirty="0" err="1">
                <a:solidFill>
                  <a:srgbClr val="FFFF00"/>
                </a:solidFill>
              </a:rPr>
              <a:t>pt</a:t>
            </a:r>
            <a:r>
              <a:rPr lang="en-US" dirty="0">
                <a:solidFill>
                  <a:srgbClr val="FFFF00"/>
                </a:solidFill>
              </a:rPr>
              <a:t> 1</a:t>
            </a:r>
            <a:br>
              <a:rPr lang="en-US" sz="6600" dirty="0">
                <a:solidFill>
                  <a:srgbClr val="FFFF00"/>
                </a:solidFill>
              </a:rPr>
            </a:br>
            <a:r>
              <a:rPr lang="en-US" sz="3100" dirty="0">
                <a:solidFill>
                  <a:srgbClr val="FFFF00"/>
                </a:solidFill>
              </a:rPr>
              <a:t>Virtually Useless due to False Positives among Asymptomatic</a:t>
            </a:r>
          </a:p>
        </p:txBody>
      </p:sp>
      <p:sp>
        <p:nvSpPr>
          <p:cNvPr id="3" name="Content Placeholder 2">
            <a:extLst>
              <a:ext uri="{FF2B5EF4-FFF2-40B4-BE49-F238E27FC236}">
                <a16:creationId xmlns:a16="http://schemas.microsoft.com/office/drawing/2014/main" id="{36F3247B-D7FC-467C-BCDE-7B9348FEC6F3}"/>
              </a:ext>
            </a:extLst>
          </p:cNvPr>
          <p:cNvSpPr>
            <a:spLocks noGrp="1"/>
          </p:cNvSpPr>
          <p:nvPr>
            <p:ph idx="1"/>
          </p:nvPr>
        </p:nvSpPr>
        <p:spPr>
          <a:xfrm>
            <a:off x="838200" y="1684422"/>
            <a:ext cx="10515600" cy="4492542"/>
          </a:xfrm>
        </p:spPr>
        <p:txBody>
          <a:bodyPr>
            <a:normAutofit/>
          </a:bodyPr>
          <a:lstStyle/>
          <a:p>
            <a:pPr marL="0" indent="0">
              <a:spcBef>
                <a:spcPts val="0"/>
              </a:spcBef>
              <a:buNone/>
            </a:pPr>
            <a:r>
              <a:rPr lang="en-US" sz="1800" dirty="0">
                <a:solidFill>
                  <a:schemeClr val="bg1"/>
                </a:solidFill>
              </a:rPr>
              <a:t>https://www.youtube.com/</a:t>
            </a:r>
            <a:r>
              <a:rPr lang="en-US" sz="1800" dirty="0" err="1">
                <a:solidFill>
                  <a:schemeClr val="bg1"/>
                </a:solidFill>
              </a:rPr>
              <a:t>watch?v</a:t>
            </a:r>
            <a:r>
              <a:rPr lang="en-US" sz="1800" dirty="0">
                <a:solidFill>
                  <a:schemeClr val="bg1"/>
                </a:solidFill>
              </a:rPr>
              <a:t>=V__Zx0qS7uI...&amp;feature=youtu.be</a:t>
            </a:r>
          </a:p>
          <a:p>
            <a:pPr marL="0" indent="0">
              <a:spcBef>
                <a:spcPts val="0"/>
              </a:spcBef>
              <a:buNone/>
            </a:pPr>
            <a:r>
              <a:rPr lang="en-US" sz="1800" dirty="0">
                <a:solidFill>
                  <a:schemeClr val="bg1"/>
                </a:solidFill>
              </a:rPr>
              <a:t>     Video of </a:t>
            </a:r>
            <a:r>
              <a:rPr lang="en-US" sz="1800" b="1" u="sng" dirty="0">
                <a:solidFill>
                  <a:srgbClr val="FFFF00"/>
                </a:solidFill>
              </a:rPr>
              <a:t>Kary Mullis, Nobel Laureate discoverer of PCR</a:t>
            </a:r>
            <a:r>
              <a:rPr lang="en-US" sz="1800" dirty="0">
                <a:solidFill>
                  <a:schemeClr val="bg1"/>
                </a:solidFill>
              </a:rPr>
              <a:t>, who warned before CoVID-19 began (Mullis died in </a:t>
            </a:r>
          </a:p>
          <a:p>
            <a:pPr marL="0" indent="0">
              <a:spcBef>
                <a:spcPts val="0"/>
              </a:spcBef>
              <a:buNone/>
            </a:pPr>
            <a:r>
              <a:rPr lang="en-US" sz="1800" dirty="0">
                <a:solidFill>
                  <a:schemeClr val="bg1"/>
                </a:solidFill>
              </a:rPr>
              <a:t>      August 2019) that </a:t>
            </a:r>
            <a:r>
              <a:rPr lang="en-US" sz="1800" b="1" u="sng" dirty="0">
                <a:solidFill>
                  <a:srgbClr val="FFFF00"/>
                </a:solidFill>
              </a:rPr>
              <a:t>PCR should never be used for diagnosis of any pathogen</a:t>
            </a:r>
            <a:r>
              <a:rPr lang="en-US" sz="1800" dirty="0">
                <a:solidFill>
                  <a:schemeClr val="bg1"/>
                </a:solidFill>
              </a:rPr>
              <a:t>.</a:t>
            </a:r>
          </a:p>
          <a:p>
            <a:pPr marL="0" indent="0">
              <a:spcBef>
                <a:spcPts val="0"/>
              </a:spcBef>
              <a:buNone/>
            </a:pPr>
            <a:endParaRPr lang="en-US" sz="1600" dirty="0">
              <a:solidFill>
                <a:schemeClr val="bg1"/>
              </a:solidFill>
            </a:endParaRPr>
          </a:p>
          <a:p>
            <a:pPr marL="0" marR="0" indent="0">
              <a:spcBef>
                <a:spcPts val="0"/>
              </a:spcBef>
              <a:spcAft>
                <a:spcPts val="0"/>
              </a:spcAft>
              <a:buNone/>
            </a:pPr>
            <a:r>
              <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https://m.facebook.com/story.php?story_fbid=729953551198506&amp;id=1492673654369368&amp;refid=52&amp;__tn__=R</a:t>
            </a:r>
          </a:p>
          <a:p>
            <a:pPr marL="0" marR="0" indent="0">
              <a:spcBef>
                <a:spcPts val="0"/>
              </a:spcBef>
              <a:spcAft>
                <a:spcPts val="0"/>
              </a:spcAft>
              <a:buNone/>
            </a:pPr>
            <a:r>
              <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Segment of a video from </a:t>
            </a:r>
            <a:r>
              <a:rPr lang="en-US" sz="1800" b="1" u="sng"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July 2020 by Dr. Anthony </a:t>
            </a:r>
            <a:r>
              <a:rPr lang="en-US" sz="1800" b="1" u="sng"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Fauci</a:t>
            </a:r>
            <a:r>
              <a:rPr lang="en-US" sz="1800" b="1" u="sng"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 3:58 to 4:50:</a:t>
            </a:r>
          </a:p>
          <a:p>
            <a:pPr marL="0" marR="0" indent="0">
              <a:spcBef>
                <a:spcPts val="0"/>
              </a:spcBef>
              <a:spcAft>
                <a:spcPts val="0"/>
              </a:spcAft>
              <a:buNone/>
            </a:pPr>
            <a:r>
              <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800" i="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If you get a cycle threshold of 35 or more that the chances of it being replication competent are miniscule . . .  </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r>
              <a:rPr lang="en-US" sz="1800" dirty="0">
                <a:solidFill>
                  <a:schemeClr val="bg1"/>
                </a:solidFill>
              </a:rPr>
              <a:t>     and . . .  </a:t>
            </a:r>
            <a:r>
              <a:rPr lang="en-US" sz="1800" b="1" u="sng" dirty="0">
                <a:solidFill>
                  <a:srgbClr val="FFFF00"/>
                </a:solidFill>
              </a:rPr>
              <a:t>you can almost never culture virus from 37 threshold cycles</a:t>
            </a:r>
            <a:r>
              <a:rPr lang="en-US" sz="1800" dirty="0">
                <a:solidFill>
                  <a:schemeClr val="bg1"/>
                </a:solidFill>
              </a:rPr>
              <a:t>.”</a:t>
            </a:r>
          </a:p>
          <a:p>
            <a:pPr marL="0" indent="0">
              <a:spcBef>
                <a:spcPts val="0"/>
              </a:spcBef>
              <a:buNone/>
            </a:pPr>
            <a:endParaRPr lang="en-US" sz="1600" dirty="0">
              <a:solidFill>
                <a:schemeClr val="bg1"/>
              </a:solidFill>
            </a:endParaRPr>
          </a:p>
          <a:p>
            <a:pPr marL="0" indent="0">
              <a:spcBef>
                <a:spcPts val="0"/>
              </a:spcBef>
              <a:buNone/>
            </a:pPr>
            <a:r>
              <a:rPr lang="en-US" sz="1800" dirty="0">
                <a:solidFill>
                  <a:schemeClr val="bg1"/>
                </a:solidFill>
              </a:rPr>
              <a:t>https://www.nytimes.com/2020/08/29/health/coronavirus-testing.html</a:t>
            </a:r>
          </a:p>
          <a:p>
            <a:pPr marL="0" indent="0">
              <a:spcBef>
                <a:spcPts val="0"/>
              </a:spcBef>
              <a:buNone/>
            </a:pPr>
            <a:r>
              <a:rPr lang="en-US" sz="1800" dirty="0">
                <a:solidFill>
                  <a:schemeClr val="bg1"/>
                </a:solidFill>
              </a:rPr>
              <a:t>     Dr. </a:t>
            </a:r>
            <a:r>
              <a:rPr lang="en-US" sz="1800" b="1" u="sng" dirty="0">
                <a:solidFill>
                  <a:srgbClr val="FFFF00"/>
                </a:solidFill>
              </a:rPr>
              <a:t>Michael Mina, assistant professor of epidemiology at the Harvard T. H. Chan School of Public Health</a:t>
            </a:r>
          </a:p>
          <a:p>
            <a:pPr marL="0" indent="0">
              <a:spcBef>
                <a:spcPts val="0"/>
              </a:spcBef>
              <a:buNone/>
            </a:pPr>
            <a:r>
              <a:rPr lang="en-US" sz="1800" b="1" dirty="0">
                <a:solidFill>
                  <a:srgbClr val="FFFF00"/>
                </a:solidFill>
              </a:rPr>
              <a:t>     </a:t>
            </a:r>
            <a:r>
              <a:rPr lang="en-US" sz="1800" b="1" u="sng" dirty="0">
                <a:solidFill>
                  <a:srgbClr val="FFFF00"/>
                </a:solidFill>
              </a:rPr>
              <a:t>Current PCR </a:t>
            </a:r>
            <a:r>
              <a:rPr lang="en-US" sz="1800" dirty="0">
                <a:solidFill>
                  <a:schemeClr val="bg1"/>
                </a:solidFill>
              </a:rPr>
              <a:t>testing detects virus “long after the infected person has stopped transmitting the virus.” … and .</a:t>
            </a:r>
          </a:p>
          <a:p>
            <a:pPr marL="0" indent="0">
              <a:spcBef>
                <a:spcPts val="0"/>
              </a:spcBef>
              <a:buNone/>
            </a:pPr>
            <a:r>
              <a:rPr lang="en-US" sz="1800" dirty="0">
                <a:solidFill>
                  <a:schemeClr val="bg1"/>
                </a:solidFill>
              </a:rPr>
              <a:t>     . . .“That means the results</a:t>
            </a:r>
            <a:r>
              <a:rPr lang="en-US" sz="1800" b="1" u="sng" dirty="0">
                <a:solidFill>
                  <a:srgbClr val="FFFF00"/>
                </a:solidFill>
              </a:rPr>
              <a:t> are virtually useless for public health efforts to contain the raging epidemic</a:t>
            </a:r>
            <a:r>
              <a:rPr lang="en-US" sz="1800" b="1" dirty="0">
                <a:solidFill>
                  <a:srgbClr val="FFFF00"/>
                </a:solidFill>
              </a:rPr>
              <a:t>.</a:t>
            </a:r>
            <a:r>
              <a:rPr lang="en-US" sz="1800" dirty="0">
                <a:solidFill>
                  <a:schemeClr val="bg1"/>
                </a:solidFill>
              </a:rPr>
              <a:t>”</a:t>
            </a:r>
          </a:p>
          <a:p>
            <a:pPr marL="0" indent="0">
              <a:spcBef>
                <a:spcPts val="0"/>
              </a:spcBef>
              <a:buNone/>
            </a:pPr>
            <a:r>
              <a:rPr lang="en-US" sz="1800" dirty="0">
                <a:solidFill>
                  <a:schemeClr val="bg1"/>
                </a:solidFill>
              </a:rPr>
              <a:t>     (emphasis added)</a:t>
            </a:r>
          </a:p>
          <a:p>
            <a:pPr marL="0" indent="0">
              <a:spcBef>
                <a:spcPts val="0"/>
              </a:spcBef>
              <a:buNone/>
            </a:pPr>
            <a:endParaRPr lang="en-US" sz="18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rPr>
              <a:t>https://libertarianhub.com/2020/11/22/portuguese-court-rules-pcr-tests-unreliable-quarantines-unlawful</a:t>
            </a:r>
            <a:r>
              <a:rPr kumimoji="0" lang="en-US" sz="1800" b="0" i="0" u="none" strike="noStrike" kern="1200" cap="none" spc="0" normalizeH="0" baseline="0" noProof="0" dirty="0">
                <a:ln>
                  <a:noFill/>
                </a:ln>
                <a:solidFill>
                  <a:srgbClr val="0563C1"/>
                </a:solidFill>
                <a:effectLst/>
                <a:uLnTx/>
                <a:uFillTx/>
                <a:latin typeface="Calibri" panose="020F0502020204030204" pitchFamily="34" charset="0"/>
                <a:ea typeface="Calibri" panose="020F0502020204030204" pitchFamily="34" charset="0"/>
                <a:cs typeface="Times New Roman" panose="02020603050405020304" pitchFamily="18" charset="0"/>
              </a:rPr>
              <a:t>/</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rPr>
              <a:t>     An </a:t>
            </a:r>
            <a:r>
              <a:rPr kumimoji="0" lang="en-US" sz="1800" b="1" i="0" u="sng" strike="noStrike" kern="1200" cap="none" spc="0" normalizeH="0" baseline="0" noProof="0" dirty="0">
                <a:ln>
                  <a:noFill/>
                </a:ln>
                <a:solidFill>
                  <a:srgbClr val="FFFF00"/>
                </a:solidFill>
                <a:effectLst/>
                <a:uLnTx/>
                <a:uFillTx/>
                <a:latin typeface="Calibri" panose="020F0502020204030204" pitchFamily="34" charset="0"/>
                <a:ea typeface="Calibri" panose="020F0502020204030204" pitchFamily="34" charset="0"/>
                <a:cs typeface="Times New Roman" panose="02020603050405020304" pitchFamily="18" charset="0"/>
              </a:rPr>
              <a:t>appeals court in Portugal has ruled that the PCR process is not a reliable test for Sars-Cov-2</a:t>
            </a:r>
            <a:r>
              <a:rPr kumimoji="0" lang="en-US" sz="18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11/22/20</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16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endParaRPr>
          </a:p>
          <a:p>
            <a:pPr marL="0" indent="0">
              <a:spcBef>
                <a:spcPts val="0"/>
              </a:spcBef>
              <a:buNone/>
            </a:pPr>
            <a:endParaRPr lang="en-US" sz="1800" dirty="0">
              <a:solidFill>
                <a:schemeClr val="bg1"/>
              </a:solidFill>
            </a:endParaRPr>
          </a:p>
        </p:txBody>
      </p:sp>
      <p:pic>
        <p:nvPicPr>
          <p:cNvPr id="7" name="Picture 6">
            <a:extLst>
              <a:ext uri="{FF2B5EF4-FFF2-40B4-BE49-F238E27FC236}">
                <a16:creationId xmlns:a16="http://schemas.microsoft.com/office/drawing/2014/main" id="{FDFF2833-48AA-4E9D-B7BF-AD60E703097C}"/>
              </a:ext>
            </a:extLst>
          </p:cNvPr>
          <p:cNvPicPr>
            <a:picLocks noChangeAspect="1"/>
          </p:cNvPicPr>
          <p:nvPr/>
        </p:nvPicPr>
        <p:blipFill>
          <a:blip r:embed="rId3"/>
          <a:stretch>
            <a:fillRect/>
          </a:stretch>
        </p:blipFill>
        <p:spPr>
          <a:xfrm>
            <a:off x="3118866" y="3335274"/>
            <a:ext cx="5954268" cy="187452"/>
          </a:xfrm>
          <a:prstGeom prst="rect">
            <a:avLst/>
          </a:prstGeom>
        </p:spPr>
      </p:pic>
      <p:sp>
        <p:nvSpPr>
          <p:cNvPr id="4" name="Footer Placeholder 3">
            <a:extLst>
              <a:ext uri="{FF2B5EF4-FFF2-40B4-BE49-F238E27FC236}">
                <a16:creationId xmlns:a16="http://schemas.microsoft.com/office/drawing/2014/main" id="{C5F47C4D-427F-4899-8859-B8D579B72543}"/>
              </a:ext>
            </a:extLst>
          </p:cNvPr>
          <p:cNvSpPr>
            <a:spLocks noGrp="1"/>
          </p:cNvSpPr>
          <p:nvPr>
            <p:ph type="ftr" sz="quarter" idx="11"/>
          </p:nvPr>
        </p:nvSpPr>
        <p:spPr/>
        <p:txBody>
          <a:bodyPr/>
          <a:lstStyle/>
          <a:p>
            <a:r>
              <a:rPr lang="en-US"/>
              <a:t>Copyright Feb 21, 2021</a:t>
            </a:r>
            <a:endParaRPr lang="en-US" dirty="0"/>
          </a:p>
        </p:txBody>
      </p:sp>
    </p:spTree>
    <p:extLst>
      <p:ext uri="{BB962C8B-B14F-4D97-AF65-F5344CB8AC3E}">
        <p14:creationId xmlns:p14="http://schemas.microsoft.com/office/powerpoint/2010/main" val="4101755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7E888-3879-4ECF-A278-48F0DC4320E4}"/>
              </a:ext>
            </a:extLst>
          </p:cNvPr>
          <p:cNvSpPr>
            <a:spLocks noGrp="1"/>
          </p:cNvSpPr>
          <p:nvPr>
            <p:ph type="title"/>
          </p:nvPr>
        </p:nvSpPr>
        <p:spPr/>
        <p:txBody>
          <a:bodyPr>
            <a:normAutofit/>
          </a:bodyPr>
          <a:lstStyle/>
          <a:p>
            <a:pPr algn="ctr"/>
            <a:r>
              <a:rPr kumimoji="0" lang="en-US" sz="4000" b="0" i="0" u="none" strike="noStrike" kern="1200" cap="none" spc="0" normalizeH="0" baseline="0" noProof="0" dirty="0">
                <a:ln>
                  <a:noFill/>
                </a:ln>
                <a:solidFill>
                  <a:srgbClr val="FFFF00"/>
                </a:solidFill>
                <a:effectLst/>
                <a:uLnTx/>
                <a:uFillTx/>
                <a:latin typeface="Calibri Light" panose="020F0302020204030204"/>
                <a:ea typeface="+mj-ea"/>
                <a:cs typeface="+mj-cs"/>
              </a:rPr>
              <a:t>PCR Diagnosis </a:t>
            </a:r>
            <a:r>
              <a:rPr kumimoji="0" lang="en-US" sz="4000" b="0" i="0" u="none" strike="noStrike" kern="1200" cap="none" spc="0" normalizeH="0" baseline="0" noProof="0" dirty="0" err="1">
                <a:ln>
                  <a:noFill/>
                </a:ln>
                <a:solidFill>
                  <a:srgbClr val="FFFF00"/>
                </a:solidFill>
                <a:effectLst/>
                <a:uLnTx/>
                <a:uFillTx/>
                <a:latin typeface="Calibri Light" panose="020F0302020204030204"/>
                <a:ea typeface="+mj-ea"/>
                <a:cs typeface="+mj-cs"/>
              </a:rPr>
              <a:t>pt</a:t>
            </a:r>
            <a:r>
              <a:rPr kumimoji="0" lang="en-US" sz="4000" b="0" i="0" u="none" strike="noStrike" kern="1200" cap="none" spc="0" normalizeH="0" baseline="0" noProof="0" dirty="0">
                <a:ln>
                  <a:noFill/>
                </a:ln>
                <a:solidFill>
                  <a:srgbClr val="FFFF00"/>
                </a:solidFill>
                <a:effectLst/>
                <a:uLnTx/>
                <a:uFillTx/>
                <a:latin typeface="Calibri Light" panose="020F0302020204030204"/>
                <a:ea typeface="+mj-ea"/>
                <a:cs typeface="+mj-cs"/>
              </a:rPr>
              <a:t> 2</a:t>
            </a:r>
            <a:br>
              <a:rPr kumimoji="0" lang="en-US" sz="5900" b="0" i="0" u="none" strike="noStrike" kern="1200" cap="none" spc="0" normalizeH="0" baseline="0" noProof="0" dirty="0">
                <a:ln>
                  <a:noFill/>
                </a:ln>
                <a:solidFill>
                  <a:srgbClr val="FFFF00"/>
                </a:solidFill>
                <a:effectLst/>
                <a:uLnTx/>
                <a:uFillTx/>
                <a:latin typeface="Calibri Light" panose="020F0302020204030204"/>
                <a:ea typeface="+mj-ea"/>
                <a:cs typeface="+mj-cs"/>
              </a:rPr>
            </a:br>
            <a:r>
              <a:rPr kumimoji="0" lang="en-US" sz="3600" b="0" i="0" u="none" strike="noStrike" kern="1200" cap="none" spc="0" normalizeH="0" baseline="0" noProof="0" dirty="0">
                <a:ln>
                  <a:noFill/>
                </a:ln>
                <a:solidFill>
                  <a:srgbClr val="FFFF00"/>
                </a:solidFill>
                <a:effectLst/>
                <a:uLnTx/>
                <a:uFillTx/>
                <a:latin typeface="Calibri Light" panose="020F0302020204030204"/>
                <a:ea typeface="+mj-ea"/>
                <a:cs typeface="+mj-cs"/>
              </a:rPr>
              <a:t>False Positives (</a:t>
            </a:r>
            <a:r>
              <a:rPr kumimoji="0" lang="en-US" sz="3600" b="0" i="1" u="none" strike="noStrike" kern="1200" cap="none" spc="0" normalizeH="0" baseline="0" noProof="0" dirty="0">
                <a:ln>
                  <a:noFill/>
                </a:ln>
                <a:solidFill>
                  <a:srgbClr val="FFFF00"/>
                </a:solidFill>
                <a:effectLst/>
                <a:uLnTx/>
                <a:uFillTx/>
                <a:latin typeface="Calibri Light" panose="020F0302020204030204"/>
                <a:ea typeface="+mj-ea"/>
                <a:cs typeface="+mj-cs"/>
              </a:rPr>
              <a:t>Clin Inf Dis </a:t>
            </a:r>
            <a:r>
              <a:rPr kumimoji="0" lang="en-US" sz="3600" b="0" i="0" u="none" strike="noStrike" kern="1200" cap="none" spc="0" normalizeH="0" baseline="0" noProof="0" dirty="0">
                <a:ln>
                  <a:noFill/>
                </a:ln>
                <a:solidFill>
                  <a:srgbClr val="FFFF00"/>
                </a:solidFill>
                <a:effectLst/>
                <a:uLnTx/>
                <a:uFillTx/>
                <a:latin typeface="Calibri Light" panose="020F0302020204030204"/>
                <a:ea typeface="+mj-ea"/>
                <a:cs typeface="+mj-cs"/>
              </a:rPr>
              <a:t>+ </a:t>
            </a:r>
            <a:r>
              <a:rPr kumimoji="0" lang="en-US" sz="3600" b="0" i="0" u="none" strike="noStrike" kern="1200" cap="none" spc="0" normalizeH="0" baseline="0" noProof="0" dirty="0" err="1">
                <a:ln>
                  <a:noFill/>
                </a:ln>
                <a:solidFill>
                  <a:srgbClr val="FFFF00"/>
                </a:solidFill>
                <a:effectLst/>
                <a:uLnTx/>
                <a:uFillTx/>
                <a:latin typeface="Calibri Light" panose="020F0302020204030204"/>
                <a:ea typeface="+mj-ea"/>
                <a:cs typeface="+mj-cs"/>
              </a:rPr>
              <a:t>Drosten</a:t>
            </a:r>
            <a:r>
              <a:rPr kumimoji="0" lang="en-US" sz="3600" b="0" i="0" u="none" strike="noStrike" kern="1200" cap="none" spc="0" normalizeH="0" baseline="0" noProof="0" dirty="0">
                <a:ln>
                  <a:noFill/>
                </a:ln>
                <a:solidFill>
                  <a:srgbClr val="FFFF00"/>
                </a:solidFill>
                <a:effectLst/>
                <a:uLnTx/>
                <a:uFillTx/>
                <a:latin typeface="Calibri Light" panose="020F0302020204030204"/>
                <a:ea typeface="+mj-ea"/>
                <a:cs typeface="+mj-cs"/>
              </a:rPr>
              <a:t>)</a:t>
            </a:r>
            <a:endParaRPr lang="en-US" sz="3600" dirty="0"/>
          </a:p>
        </p:txBody>
      </p:sp>
      <p:sp>
        <p:nvSpPr>
          <p:cNvPr id="3" name="Content Placeholder 2">
            <a:extLst>
              <a:ext uri="{FF2B5EF4-FFF2-40B4-BE49-F238E27FC236}">
                <a16:creationId xmlns:a16="http://schemas.microsoft.com/office/drawing/2014/main" id="{3E24EBA9-1EBE-4B03-8542-17D6F818E98C}"/>
              </a:ext>
            </a:extLst>
          </p:cNvPr>
          <p:cNvSpPr>
            <a:spLocks noGrp="1"/>
          </p:cNvSpPr>
          <p:nvPr>
            <p:ph idx="1"/>
          </p:nvPr>
        </p:nvSpPr>
        <p:spPr>
          <a:xfrm>
            <a:off x="838200" y="1828800"/>
            <a:ext cx="10515600" cy="4348163"/>
          </a:xfrm>
        </p:spPr>
        <p:txBody>
          <a:bodyPr/>
          <a:lstStyle/>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https://doi.org/10.1093/cid/ciaa638</a:t>
            </a:r>
            <a:endParaRPr kumimoji="0" lang="en-US" sz="18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rPr>
              <a:t>     Clinical Infectious Diseases Published 22 May 2020  </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1800" b="1" i="0" u="sng" strike="noStrike" kern="1200" cap="none" spc="0" normalizeH="0" baseline="0" noProof="0" dirty="0">
                <a:ln>
                  <a:noFill/>
                </a:ln>
                <a:solidFill>
                  <a:srgbClr val="FFFF00"/>
                </a:solidFill>
                <a:effectLst/>
                <a:uLnTx/>
                <a:uFillTx/>
                <a:latin typeface="Calibri" panose="020F0502020204030204" pitchFamily="34" charset="0"/>
                <a:ea typeface="Calibri" panose="020F0502020204030204" pitchFamily="34" charset="0"/>
                <a:cs typeface="Times New Roman" panose="02020603050405020304" pitchFamily="18" charset="0"/>
              </a:rPr>
              <a:t>RT-PCR detects RNA, not infectious virus</a:t>
            </a:r>
            <a:r>
              <a:rPr kumimoji="0" lang="en-US" sz="18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rPr>
              <a:t>” . . . “Ninety RT-PCR SARS-CoV-2–positive samples were incubated</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lang="en-US" sz="1800" dirty="0">
                <a:solidFill>
                  <a:prstClr val="white"/>
                </a:solidFill>
                <a:latin typeface="Calibri" panose="020F0502020204030204" pitchFamily="34" charset="0"/>
                <a:cs typeface="Times New Roman" panose="02020603050405020304" pitchFamily="18" charset="0"/>
              </a:rPr>
              <a:t>     on Vero cells. </a:t>
            </a:r>
            <a:r>
              <a:rPr kumimoji="0" lang="en-US" sz="1800" b="1" i="0" u="sng" strike="noStrike" kern="1200" cap="none" spc="0" normalizeH="0" baseline="0" noProof="0" dirty="0">
                <a:ln>
                  <a:noFill/>
                </a:ln>
                <a:solidFill>
                  <a:srgbClr val="FFFF00"/>
                </a:solidFill>
                <a:effectLst/>
                <a:uLnTx/>
                <a:uFillTx/>
                <a:latin typeface="Calibri" panose="020F0502020204030204" pitchFamily="34" charset="0"/>
                <a:ea typeface="Calibri" panose="020F0502020204030204" pitchFamily="34" charset="0"/>
                <a:cs typeface="Times New Roman" panose="02020603050405020304" pitchFamily="18" charset="0"/>
              </a:rPr>
              <a:t>There was no growth in samples with a Ct &gt; 24</a:t>
            </a:r>
            <a:r>
              <a:rPr kumimoji="0" lang="en-US" sz="18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800" b="0" i="0" u="sng" strike="noStrike" kern="1200" cap="none" spc="0" normalizeH="0" baseline="0" noProof="0" dirty="0">
                <a:ln>
                  <a:noFill/>
                </a:ln>
                <a:solidFill>
                  <a:prstClr val="white"/>
                </a:solidFill>
                <a:effectLst/>
                <a:uLnTx/>
                <a:uFillTx/>
                <a:latin typeface="Calibri" panose="020F0502020204030204"/>
                <a:ea typeface="+mn-ea"/>
                <a:cs typeface="+mn-cs"/>
              </a:rPr>
              <a:t>https://doi.org/10.1093/cid/ciaa1491</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Clinical Infectious Diseases, Published: 28 September 2020   Correlation Between 3790 Quantitative (PCR)</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lang="en-US" sz="1800" dirty="0">
                <a:solidFill>
                  <a:prstClr val="white"/>
                </a:solidFill>
                <a:latin typeface="Calibri" panose="020F0502020204030204"/>
              </a:rPr>
              <a:t>      Positives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Samples  and Positive Cell Cultures  (</a:t>
            </a:r>
            <a:r>
              <a:rPr kumimoji="0" lang="en-US" sz="1800" b="1" i="0" u="sng" strike="noStrike" kern="1200" cap="none" spc="0" normalizeH="0" baseline="0" noProof="0" dirty="0">
                <a:ln>
                  <a:noFill/>
                </a:ln>
                <a:solidFill>
                  <a:srgbClr val="FFFF00"/>
                </a:solidFill>
                <a:effectLst/>
                <a:uLnTx/>
                <a:uFillTx/>
                <a:latin typeface="Calibri" panose="020F0502020204030204"/>
                <a:ea typeface="+mn-ea"/>
                <a:cs typeface="+mn-cs"/>
              </a:rPr>
              <a:t>At) Ct = 35, the value we used to report a positive result for</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FFFF00"/>
                </a:solidFill>
                <a:effectLst/>
                <a:uLnTx/>
                <a:uFillTx/>
                <a:latin typeface="Calibri" panose="020F0502020204030204"/>
                <a:ea typeface="+mn-ea"/>
                <a:cs typeface="+mn-cs"/>
              </a:rPr>
              <a:t>      PCR, &lt;3% of cultures are </a:t>
            </a:r>
            <a:r>
              <a:rPr kumimoji="0" lang="en-US" sz="1800" b="1" i="0" u="sng" strike="noStrike" kern="1200" cap="none" spc="0" normalizeH="0" baseline="0" noProof="0" dirty="0">
                <a:ln>
                  <a:noFill/>
                </a:ln>
                <a:solidFill>
                  <a:srgbClr val="FFFF00"/>
                </a:solidFill>
                <a:effectLst/>
                <a:uLnTx/>
                <a:uFillTx/>
                <a:latin typeface="Calibri" panose="020F0502020204030204"/>
                <a:ea typeface="+mn-ea"/>
                <a:cs typeface="+mn-cs"/>
              </a:rPr>
              <a:t>positive.</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(emphasis added)</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indent="0">
              <a:lnSpc>
                <a:spcPct val="100000"/>
              </a:lnSpc>
              <a:spcBef>
                <a:spcPts val="0"/>
              </a:spcBef>
              <a:buNone/>
            </a:pPr>
            <a:endParaRPr lang="en-US" sz="1800" dirty="0">
              <a:solidFill>
                <a:schemeClr val="bg1"/>
              </a:solidFill>
              <a:hlinkClick r:id="rId3">
                <a:extLst>
                  <a:ext uri="{A12FA001-AC4F-418D-AE19-62706E023703}">
                    <ahyp:hlinkClr xmlns:ahyp="http://schemas.microsoft.com/office/drawing/2018/hyperlinkcolor" val="tx"/>
                  </a:ext>
                </a:extLst>
              </a:hlinkClick>
            </a:endParaRPr>
          </a:p>
          <a:p>
            <a:pPr marL="0" indent="0">
              <a:lnSpc>
                <a:spcPct val="100000"/>
              </a:lnSpc>
              <a:spcBef>
                <a:spcPts val="0"/>
              </a:spcBef>
              <a:buNone/>
            </a:pPr>
            <a:r>
              <a:rPr lang="en-US" sz="1800" dirty="0">
                <a:solidFill>
                  <a:schemeClr val="bg1"/>
                </a:solidFill>
                <a:hlinkClick r:id="rId3">
                  <a:extLst>
                    <a:ext uri="{A12FA001-AC4F-418D-AE19-62706E023703}">
                      <ahyp:hlinkClr xmlns:ahyp="http://schemas.microsoft.com/office/drawing/2018/hyperlinkcolor" val="tx"/>
                    </a:ext>
                  </a:extLst>
                </a:hlinkClick>
              </a:rPr>
              <a:t>https://cormandrostenreview.com/reportps://cormandrostenreview.com/report</a:t>
            </a:r>
            <a:endParaRPr lang="en-US" sz="1800" dirty="0">
              <a:solidFill>
                <a:schemeClr val="bg1"/>
              </a:solidFill>
            </a:endParaRPr>
          </a:p>
          <a:p>
            <a:pPr marL="0" indent="0">
              <a:lnSpc>
                <a:spcPct val="100000"/>
              </a:lnSpc>
              <a:spcBef>
                <a:spcPts val="0"/>
              </a:spcBef>
              <a:buNone/>
            </a:pPr>
            <a:r>
              <a:rPr lang="en-US" sz="1800" dirty="0">
                <a:solidFill>
                  <a:schemeClr val="bg1"/>
                </a:solidFill>
              </a:rPr>
              <a:t>      Independent international consortium of scientists  published the CORMAN-DROSTEN REVIEW REPORT</a:t>
            </a:r>
          </a:p>
          <a:p>
            <a:pPr marL="0" indent="0">
              <a:lnSpc>
                <a:spcPct val="100000"/>
              </a:lnSpc>
              <a:spcBef>
                <a:spcPts val="0"/>
              </a:spcBef>
              <a:buNone/>
            </a:pPr>
            <a:r>
              <a:rPr lang="en-US" sz="1800" dirty="0">
                <a:solidFill>
                  <a:schemeClr val="bg1"/>
                </a:solidFill>
              </a:rPr>
              <a:t>      Presented to the </a:t>
            </a:r>
            <a:r>
              <a:rPr lang="en-US" sz="1800" dirty="0" err="1">
                <a:solidFill>
                  <a:schemeClr val="bg1"/>
                </a:solidFill>
              </a:rPr>
              <a:t>Eurosurveillance</a:t>
            </a:r>
            <a:r>
              <a:rPr lang="en-US" sz="1800" dirty="0">
                <a:solidFill>
                  <a:schemeClr val="bg1"/>
                </a:solidFill>
              </a:rPr>
              <a:t> editorial board on 27 Nov 2020 pointing out numerous technical and</a:t>
            </a:r>
          </a:p>
          <a:p>
            <a:pPr marL="0" indent="0">
              <a:lnSpc>
                <a:spcPct val="100000"/>
              </a:lnSpc>
              <a:spcBef>
                <a:spcPts val="0"/>
              </a:spcBef>
              <a:buNone/>
            </a:pPr>
            <a:r>
              <a:rPr lang="en-US" sz="1800" dirty="0">
                <a:solidFill>
                  <a:schemeClr val="bg1"/>
                </a:solidFill>
              </a:rPr>
              <a:t>      scientific errors in original study upon which world-wide use of PCR testing was based</a:t>
            </a:r>
          </a:p>
          <a:p>
            <a:pPr marL="0" indent="0">
              <a:lnSpc>
                <a:spcPct val="100000"/>
              </a:lnSpc>
              <a:spcBef>
                <a:spcPts val="0"/>
              </a:spcBef>
              <a:buNone/>
            </a:pPr>
            <a:r>
              <a:rPr lang="en-US" sz="1800" dirty="0">
                <a:solidFill>
                  <a:schemeClr val="bg1"/>
                </a:solidFill>
              </a:rPr>
              <a:t>    *</a:t>
            </a:r>
            <a:r>
              <a:rPr lang="en-US" sz="1800" b="1" u="sng" dirty="0">
                <a:solidFill>
                  <a:srgbClr val="FFFF00"/>
                </a:solidFill>
              </a:rPr>
              <a:t>At 35 cycles or higher (normative for most labs in Europe and US), positive PCR is 97% likely false positive</a:t>
            </a:r>
          </a:p>
        </p:txBody>
      </p:sp>
      <p:sp>
        <p:nvSpPr>
          <p:cNvPr id="4" name="Footer Placeholder 3">
            <a:extLst>
              <a:ext uri="{FF2B5EF4-FFF2-40B4-BE49-F238E27FC236}">
                <a16:creationId xmlns:a16="http://schemas.microsoft.com/office/drawing/2014/main" id="{8744F6A0-FF5F-466F-B878-249E20DB89DD}"/>
              </a:ext>
            </a:extLst>
          </p:cNvPr>
          <p:cNvSpPr>
            <a:spLocks noGrp="1"/>
          </p:cNvSpPr>
          <p:nvPr>
            <p:ph type="ftr" sz="quarter" idx="11"/>
          </p:nvPr>
        </p:nvSpPr>
        <p:spPr/>
        <p:txBody>
          <a:bodyPr/>
          <a:lstStyle/>
          <a:p>
            <a:r>
              <a:rPr lang="en-US"/>
              <a:t>Copyright Feb 21, 2021</a:t>
            </a:r>
            <a:endParaRPr lang="en-US" dirty="0"/>
          </a:p>
        </p:txBody>
      </p:sp>
    </p:spTree>
    <p:extLst>
      <p:ext uri="{BB962C8B-B14F-4D97-AF65-F5344CB8AC3E}">
        <p14:creationId xmlns:p14="http://schemas.microsoft.com/office/powerpoint/2010/main" val="2598166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6C10C-5CAD-4C0F-98C1-F298F3598499}"/>
              </a:ext>
            </a:extLst>
          </p:cNvPr>
          <p:cNvSpPr>
            <a:spLocks noGrp="1"/>
          </p:cNvSpPr>
          <p:nvPr>
            <p:ph type="title"/>
          </p:nvPr>
        </p:nvSpPr>
        <p:spPr>
          <a:xfrm>
            <a:off x="838200" y="505325"/>
            <a:ext cx="10515600" cy="1552075"/>
          </a:xfrm>
        </p:spPr>
        <p:txBody>
          <a:bodyPr>
            <a:normAutofit fontScale="90000"/>
          </a:bodyPr>
          <a:lstStyle/>
          <a:p>
            <a:pPr algn="ctr"/>
            <a:r>
              <a:rPr kumimoji="0" lang="en-US" sz="4400" b="0" i="0" u="none" strike="noStrike" kern="1200" cap="none" spc="0" normalizeH="0" baseline="0" noProof="0" dirty="0">
                <a:ln>
                  <a:noFill/>
                </a:ln>
                <a:solidFill>
                  <a:srgbClr val="FFFF00"/>
                </a:solidFill>
                <a:effectLst/>
                <a:uLnTx/>
                <a:uFillTx/>
                <a:latin typeface="Calibri Light" panose="020F0302020204030204"/>
                <a:ea typeface="+mj-ea"/>
                <a:cs typeface="+mj-cs"/>
              </a:rPr>
              <a:t>PCR Diagnosis </a:t>
            </a:r>
            <a:r>
              <a:rPr kumimoji="0" lang="en-US" sz="4400" b="0" i="0" u="none" strike="noStrike" kern="1200" cap="none" spc="0" normalizeH="0" baseline="0" noProof="0" dirty="0" err="1">
                <a:ln>
                  <a:noFill/>
                </a:ln>
                <a:solidFill>
                  <a:srgbClr val="FFFF00"/>
                </a:solidFill>
                <a:effectLst/>
                <a:uLnTx/>
                <a:uFillTx/>
                <a:latin typeface="Calibri Light" panose="020F0302020204030204"/>
                <a:ea typeface="+mj-ea"/>
                <a:cs typeface="+mj-cs"/>
              </a:rPr>
              <a:t>pt</a:t>
            </a:r>
            <a:r>
              <a:rPr kumimoji="0" lang="en-US" sz="4400" b="0" i="0" u="none" strike="noStrike" kern="1200" cap="none" spc="0" normalizeH="0" baseline="0" noProof="0" dirty="0">
                <a:ln>
                  <a:noFill/>
                </a:ln>
                <a:solidFill>
                  <a:srgbClr val="FFFF00"/>
                </a:solidFill>
                <a:effectLst/>
                <a:uLnTx/>
                <a:uFillTx/>
                <a:latin typeface="Calibri Light" panose="020F0302020204030204"/>
                <a:ea typeface="+mj-ea"/>
                <a:cs typeface="+mj-cs"/>
              </a:rPr>
              <a:t> 3</a:t>
            </a:r>
            <a:br>
              <a:rPr kumimoji="0" lang="en-US" sz="4400" b="0" i="0" u="none" strike="noStrike" kern="1200" cap="none" spc="0" normalizeH="0" baseline="0" noProof="0" dirty="0">
                <a:ln>
                  <a:noFill/>
                </a:ln>
                <a:solidFill>
                  <a:srgbClr val="FFFF00"/>
                </a:solidFill>
                <a:effectLst/>
                <a:uLnTx/>
                <a:uFillTx/>
                <a:latin typeface="Calibri Light" panose="020F0302020204030204"/>
                <a:ea typeface="+mj-ea"/>
                <a:cs typeface="+mj-cs"/>
              </a:rPr>
            </a:br>
            <a:r>
              <a:rPr kumimoji="0" lang="en-US" sz="3600" b="0" i="0" u="none" strike="noStrike" kern="1200" cap="none" spc="0" normalizeH="0" baseline="0" noProof="0" dirty="0">
                <a:ln>
                  <a:noFill/>
                </a:ln>
                <a:solidFill>
                  <a:srgbClr val="FFFF00"/>
                </a:solidFill>
                <a:effectLst/>
                <a:uLnTx/>
                <a:uFillTx/>
                <a:latin typeface="Calibri Light" panose="020F0302020204030204"/>
                <a:ea typeface="+mj-ea"/>
                <a:cs typeface="+mj-cs"/>
              </a:rPr>
              <a:t>False Negative NEJM</a:t>
            </a:r>
            <a:br>
              <a:rPr kumimoji="0" lang="en-US" sz="6600" b="0" i="0" u="none" strike="noStrike" kern="1200" cap="none" spc="0" normalizeH="0" baseline="0" noProof="0" dirty="0">
                <a:ln>
                  <a:noFill/>
                </a:ln>
                <a:solidFill>
                  <a:srgbClr val="FFFF00"/>
                </a:solidFill>
                <a:effectLst/>
                <a:uLnTx/>
                <a:uFillTx/>
                <a:latin typeface="Calibri Light" panose="020F0302020204030204"/>
                <a:ea typeface="+mj-ea"/>
                <a:cs typeface="+mj-cs"/>
              </a:rPr>
            </a:br>
            <a:endParaRPr lang="en-US" dirty="0"/>
          </a:p>
        </p:txBody>
      </p:sp>
      <p:sp>
        <p:nvSpPr>
          <p:cNvPr id="3" name="Content Placeholder 2">
            <a:extLst>
              <a:ext uri="{FF2B5EF4-FFF2-40B4-BE49-F238E27FC236}">
                <a16:creationId xmlns:a16="http://schemas.microsoft.com/office/drawing/2014/main" id="{17645854-5FA4-4599-9B81-19234904181E}"/>
              </a:ext>
            </a:extLst>
          </p:cNvPr>
          <p:cNvSpPr>
            <a:spLocks noGrp="1"/>
          </p:cNvSpPr>
          <p:nvPr>
            <p:ph idx="1"/>
          </p:nvPr>
        </p:nvSpPr>
        <p:spPr/>
        <p:txBody>
          <a:bodyPr>
            <a:normAutofit/>
          </a:bodyPr>
          <a:lstStyle/>
          <a:p>
            <a:pPr marL="0" indent="0">
              <a:lnSpc>
                <a:spcPct val="100000"/>
              </a:lnSpc>
              <a:spcBef>
                <a:spcPts val="0"/>
              </a:spcBef>
              <a:buNone/>
            </a:pPr>
            <a:r>
              <a:rPr lang="en-US" sz="2000" dirty="0">
                <a:solidFill>
                  <a:schemeClr val="bg1"/>
                </a:solidFill>
              </a:rPr>
              <a:t>https://www.nejm.org/doi/pdf/10.1056/NEJMp2015897?articleTools=true</a:t>
            </a:r>
          </a:p>
          <a:p>
            <a:pPr marL="0" indent="0">
              <a:lnSpc>
                <a:spcPct val="100000"/>
              </a:lnSpc>
              <a:spcBef>
                <a:spcPts val="0"/>
              </a:spcBef>
              <a:buNone/>
            </a:pPr>
            <a:r>
              <a:rPr lang="en-US" sz="2000" dirty="0">
                <a:solidFill>
                  <a:schemeClr val="bg1"/>
                </a:solidFill>
              </a:rPr>
              <a:t>      </a:t>
            </a:r>
            <a:r>
              <a:rPr lang="en-US" sz="2000" i="1" dirty="0">
                <a:solidFill>
                  <a:schemeClr val="bg1"/>
                </a:solidFill>
              </a:rPr>
              <a:t>New England Journal of Medicine </a:t>
            </a:r>
            <a:r>
              <a:rPr lang="en-US" sz="2000" dirty="0">
                <a:solidFill>
                  <a:schemeClr val="bg1"/>
                </a:solidFill>
              </a:rPr>
              <a:t>Aug 6, 2020</a:t>
            </a:r>
          </a:p>
          <a:p>
            <a:pPr marL="0" indent="0">
              <a:lnSpc>
                <a:spcPct val="100000"/>
              </a:lnSpc>
              <a:spcBef>
                <a:spcPts val="0"/>
              </a:spcBef>
              <a:buNone/>
            </a:pPr>
            <a:r>
              <a:rPr lang="en-US" sz="2000" dirty="0">
                <a:solidFill>
                  <a:schemeClr val="bg1"/>
                </a:solidFill>
              </a:rPr>
              <a:t>      Two studies cited showing 27% and 33% false negative RT-PCR tests in  </a:t>
            </a:r>
          </a:p>
          <a:p>
            <a:pPr marL="0" indent="0">
              <a:lnSpc>
                <a:spcPct val="100000"/>
              </a:lnSpc>
              <a:spcBef>
                <a:spcPts val="0"/>
              </a:spcBef>
              <a:buNone/>
            </a:pPr>
            <a:r>
              <a:rPr lang="en-US" sz="2000" dirty="0">
                <a:solidFill>
                  <a:schemeClr val="bg1"/>
                </a:solidFill>
              </a:rPr>
              <a:t>      hospitalized CoVID-19 patients</a:t>
            </a:r>
          </a:p>
          <a:p>
            <a:pPr marL="0" indent="0">
              <a:lnSpc>
                <a:spcPct val="100000"/>
              </a:lnSpc>
              <a:spcBef>
                <a:spcPts val="0"/>
              </a:spcBef>
              <a:buNone/>
            </a:pPr>
            <a:r>
              <a:rPr lang="en-US" sz="2000" dirty="0">
                <a:solidFill>
                  <a:schemeClr val="bg1"/>
                </a:solidFill>
              </a:rPr>
              <a:t>      </a:t>
            </a:r>
            <a:r>
              <a:rPr lang="en-US" sz="2000" b="1" u="sng" dirty="0">
                <a:solidFill>
                  <a:srgbClr val="FFFF00"/>
                </a:solidFill>
              </a:rPr>
              <a:t>Taken as a whole, the evidence, while limited, raises concern about frequent</a:t>
            </a:r>
          </a:p>
          <a:p>
            <a:pPr marL="0" indent="0">
              <a:lnSpc>
                <a:spcPct val="100000"/>
              </a:lnSpc>
              <a:spcBef>
                <a:spcPts val="0"/>
              </a:spcBef>
              <a:buNone/>
            </a:pPr>
            <a:r>
              <a:rPr lang="en-US" sz="2000" dirty="0">
                <a:solidFill>
                  <a:schemeClr val="bg1"/>
                </a:solidFill>
              </a:rPr>
              <a:t>      </a:t>
            </a:r>
            <a:r>
              <a:rPr lang="en-US" sz="2000" b="1" u="sng" dirty="0">
                <a:solidFill>
                  <a:srgbClr val="FFFF00"/>
                </a:solidFill>
              </a:rPr>
              <a:t>false negative RT-</a:t>
            </a:r>
            <a:r>
              <a:rPr lang="en-US" sz="2000" b="1" u="sng" dirty="0" err="1">
                <a:solidFill>
                  <a:srgbClr val="FFFF00"/>
                </a:solidFill>
              </a:rPr>
              <a:t>PcR</a:t>
            </a:r>
            <a:r>
              <a:rPr lang="en-US" sz="2000" b="1" u="sng" dirty="0">
                <a:solidFill>
                  <a:srgbClr val="FFFF00"/>
                </a:solidFill>
              </a:rPr>
              <a:t> results</a:t>
            </a:r>
            <a:r>
              <a:rPr lang="en-US" sz="2000" dirty="0">
                <a:solidFill>
                  <a:schemeClr val="bg1"/>
                </a:solidFill>
              </a:rPr>
              <a:t>.” </a:t>
            </a:r>
          </a:p>
          <a:p>
            <a:pPr marL="0" indent="0">
              <a:lnSpc>
                <a:spcPct val="100000"/>
              </a:lnSpc>
              <a:spcBef>
                <a:spcPts val="0"/>
              </a:spcBef>
              <a:buNone/>
            </a:pPr>
            <a:r>
              <a:rPr lang="en-US" sz="2000" dirty="0">
                <a:solidFill>
                  <a:schemeClr val="bg1"/>
                </a:solidFill>
              </a:rPr>
              <a:t>   </a:t>
            </a:r>
          </a:p>
          <a:p>
            <a:pPr marL="0" indent="0">
              <a:lnSpc>
                <a:spcPct val="100000"/>
              </a:lnSpc>
              <a:spcBef>
                <a:spcPts val="0"/>
              </a:spcBef>
              <a:buNone/>
            </a:pPr>
            <a:r>
              <a:rPr lang="en-US" sz="2000" dirty="0">
                <a:solidFill>
                  <a:schemeClr val="bg1"/>
                </a:solidFill>
              </a:rPr>
              <a:t>https://www.hopkinsmedicine.org/news/newsroom/news-releases/covid-19-story-tip-beware-of-false-negatives-in-diagnostic-testing-of-covid-19    </a:t>
            </a:r>
          </a:p>
          <a:p>
            <a:pPr marL="0" indent="0">
              <a:lnSpc>
                <a:spcPct val="100000"/>
              </a:lnSpc>
              <a:spcBef>
                <a:spcPts val="0"/>
              </a:spcBef>
              <a:buNone/>
            </a:pPr>
            <a:r>
              <a:rPr lang="en-US" sz="2400" dirty="0">
                <a:solidFill>
                  <a:schemeClr val="bg1"/>
                </a:solidFill>
              </a:rPr>
              <a:t>     </a:t>
            </a:r>
            <a:r>
              <a:rPr lang="en-US" sz="2000" dirty="0">
                <a:solidFill>
                  <a:schemeClr val="bg1"/>
                </a:solidFill>
              </a:rPr>
              <a:t>“</a:t>
            </a:r>
            <a:r>
              <a:rPr lang="en-US" sz="2000" b="1" u="sng" dirty="0">
                <a:solidFill>
                  <a:srgbClr val="FFFF00"/>
                </a:solidFill>
              </a:rPr>
              <a:t>Researchers at Johns Hopkins have found that the chance of a false  negative result is greater</a:t>
            </a:r>
          </a:p>
          <a:p>
            <a:pPr marL="0" indent="0">
              <a:lnSpc>
                <a:spcPct val="100000"/>
              </a:lnSpc>
              <a:spcBef>
                <a:spcPts val="0"/>
              </a:spcBef>
              <a:buNone/>
            </a:pPr>
            <a:r>
              <a:rPr lang="en-US" sz="2000" b="1" dirty="0">
                <a:solidFill>
                  <a:schemeClr val="bg1"/>
                </a:solidFill>
              </a:rPr>
              <a:t>       </a:t>
            </a:r>
            <a:r>
              <a:rPr lang="en-US" sz="2000" b="1" u="sng" dirty="0">
                <a:solidFill>
                  <a:srgbClr val="FFFF00"/>
                </a:solidFill>
              </a:rPr>
              <a:t>than 1 in 5, and, at times, far higher</a:t>
            </a:r>
            <a:r>
              <a:rPr lang="en-US" sz="2000" dirty="0">
                <a:solidFill>
                  <a:schemeClr val="bg1"/>
                </a:solidFill>
              </a:rPr>
              <a:t>.                  </a:t>
            </a:r>
          </a:p>
        </p:txBody>
      </p:sp>
      <p:sp>
        <p:nvSpPr>
          <p:cNvPr id="4" name="Footer Placeholder 3">
            <a:extLst>
              <a:ext uri="{FF2B5EF4-FFF2-40B4-BE49-F238E27FC236}">
                <a16:creationId xmlns:a16="http://schemas.microsoft.com/office/drawing/2014/main" id="{234C5D5B-3F1C-4DBD-934F-113869C2ECA3}"/>
              </a:ext>
            </a:extLst>
          </p:cNvPr>
          <p:cNvSpPr>
            <a:spLocks noGrp="1"/>
          </p:cNvSpPr>
          <p:nvPr>
            <p:ph type="ftr" sz="quarter" idx="11"/>
          </p:nvPr>
        </p:nvSpPr>
        <p:spPr/>
        <p:txBody>
          <a:bodyPr/>
          <a:lstStyle/>
          <a:p>
            <a:r>
              <a:rPr lang="en-US"/>
              <a:t>Copyright Feb 21, 2021</a:t>
            </a:r>
            <a:endParaRPr lang="en-US" dirty="0"/>
          </a:p>
        </p:txBody>
      </p:sp>
    </p:spTree>
    <p:extLst>
      <p:ext uri="{BB962C8B-B14F-4D97-AF65-F5344CB8AC3E}">
        <p14:creationId xmlns:p14="http://schemas.microsoft.com/office/powerpoint/2010/main" val="293271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A8B5C-5BAF-459E-88C3-E381F99D90F8}"/>
              </a:ext>
            </a:extLst>
          </p:cNvPr>
          <p:cNvSpPr>
            <a:spLocks noGrp="1"/>
          </p:cNvSpPr>
          <p:nvPr>
            <p:ph type="title"/>
          </p:nvPr>
        </p:nvSpPr>
        <p:spPr/>
        <p:txBody>
          <a:bodyPr>
            <a:normAutofit/>
          </a:bodyPr>
          <a:lstStyle/>
          <a:p>
            <a:pPr algn="ctr"/>
            <a:r>
              <a:rPr lang="en-US" sz="6600" b="1" dirty="0">
                <a:solidFill>
                  <a:srgbClr val="FFFF00"/>
                </a:solidFill>
              </a:rPr>
              <a:t>Case Numbers Inflated</a:t>
            </a:r>
          </a:p>
        </p:txBody>
      </p:sp>
      <p:sp>
        <p:nvSpPr>
          <p:cNvPr id="3" name="Content Placeholder 2">
            <a:extLst>
              <a:ext uri="{FF2B5EF4-FFF2-40B4-BE49-F238E27FC236}">
                <a16:creationId xmlns:a16="http://schemas.microsoft.com/office/drawing/2014/main" id="{36F3247B-D7FC-467C-BCDE-7B9348FEC6F3}"/>
              </a:ext>
            </a:extLst>
          </p:cNvPr>
          <p:cNvSpPr>
            <a:spLocks noGrp="1"/>
          </p:cNvSpPr>
          <p:nvPr>
            <p:ph idx="1"/>
          </p:nvPr>
        </p:nvSpPr>
        <p:spPr>
          <a:xfrm>
            <a:off x="838200" y="2129589"/>
            <a:ext cx="10515600" cy="4047374"/>
          </a:xfrm>
        </p:spPr>
        <p:txBody>
          <a:bodyPr/>
          <a:lstStyle/>
          <a:p>
            <a:r>
              <a:rPr lang="en-US" b="1" u="sng" dirty="0">
                <a:solidFill>
                  <a:srgbClr val="FFFF00"/>
                </a:solidFill>
              </a:rPr>
              <a:t>PCR tests wildly misleading</a:t>
            </a:r>
            <a:r>
              <a:rPr lang="en-US" dirty="0">
                <a:solidFill>
                  <a:schemeClr val="bg1"/>
                </a:solidFill>
              </a:rPr>
              <a:t>, especially when done on asymptomatic people – which has become the norm for surveillance – </a:t>
            </a:r>
            <a:r>
              <a:rPr lang="en-US" b="1" dirty="0">
                <a:solidFill>
                  <a:srgbClr val="FFFF00"/>
                </a:solidFill>
              </a:rPr>
              <a:t>average 97% false positive if cycle number =&gt;35</a:t>
            </a:r>
          </a:p>
          <a:p>
            <a:endParaRPr lang="en-US" b="1" dirty="0">
              <a:solidFill>
                <a:srgbClr val="FFFF00"/>
              </a:solidFill>
            </a:endParaRPr>
          </a:p>
          <a:p>
            <a:r>
              <a:rPr lang="en-US" b="1" u="sng" dirty="0">
                <a:solidFill>
                  <a:srgbClr val="FFFF00"/>
                </a:solidFill>
              </a:rPr>
              <a:t>Hospital and ER CoVID-19 diagnosis reimbursements </a:t>
            </a:r>
            <a:r>
              <a:rPr lang="en-US" dirty="0">
                <a:solidFill>
                  <a:schemeClr val="bg1"/>
                </a:solidFill>
              </a:rPr>
              <a:t>“Code for what pays” long-known and practiced mainstream medicine phenomenon</a:t>
            </a:r>
          </a:p>
          <a:p>
            <a:pPr marL="0" indent="0">
              <a:buNone/>
            </a:pPr>
            <a:endParaRPr lang="en-US" dirty="0"/>
          </a:p>
          <a:p>
            <a:endParaRPr lang="en-US" dirty="0"/>
          </a:p>
        </p:txBody>
      </p:sp>
      <p:sp>
        <p:nvSpPr>
          <p:cNvPr id="4" name="Footer Placeholder 3">
            <a:extLst>
              <a:ext uri="{FF2B5EF4-FFF2-40B4-BE49-F238E27FC236}">
                <a16:creationId xmlns:a16="http://schemas.microsoft.com/office/drawing/2014/main" id="{D424559C-6D4F-4746-9BC0-B2398FDE9915}"/>
              </a:ext>
            </a:extLst>
          </p:cNvPr>
          <p:cNvSpPr>
            <a:spLocks noGrp="1"/>
          </p:cNvSpPr>
          <p:nvPr>
            <p:ph type="ftr" sz="quarter" idx="11"/>
          </p:nvPr>
        </p:nvSpPr>
        <p:spPr/>
        <p:txBody>
          <a:bodyPr/>
          <a:lstStyle/>
          <a:p>
            <a:r>
              <a:rPr lang="en-US"/>
              <a:t>Copyright Feb 21, 2021</a:t>
            </a:r>
            <a:endParaRPr lang="en-US" dirty="0"/>
          </a:p>
        </p:txBody>
      </p:sp>
    </p:spTree>
    <p:extLst>
      <p:ext uri="{BB962C8B-B14F-4D97-AF65-F5344CB8AC3E}">
        <p14:creationId xmlns:p14="http://schemas.microsoft.com/office/powerpoint/2010/main" val="2378707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31397-5151-41FA-92D0-2088027F5F65}"/>
              </a:ext>
            </a:extLst>
          </p:cNvPr>
          <p:cNvSpPr>
            <a:spLocks noGrp="1"/>
          </p:cNvSpPr>
          <p:nvPr>
            <p:ph type="title"/>
          </p:nvPr>
        </p:nvSpPr>
        <p:spPr>
          <a:xfrm>
            <a:off x="838200" y="365126"/>
            <a:ext cx="10515600" cy="934286"/>
          </a:xfrm>
        </p:spPr>
        <p:txBody>
          <a:bodyPr>
            <a:normAutofit/>
          </a:bodyPr>
          <a:lstStyle/>
          <a:p>
            <a:pPr algn="ctr"/>
            <a:r>
              <a:rPr lang="en-US" sz="5400" b="1" dirty="0">
                <a:solidFill>
                  <a:srgbClr val="FFFF00"/>
                </a:solidFill>
              </a:rPr>
              <a:t>Death Numbers Inflated</a:t>
            </a:r>
          </a:p>
        </p:txBody>
      </p:sp>
      <p:sp>
        <p:nvSpPr>
          <p:cNvPr id="3" name="Content Placeholder 2">
            <a:extLst>
              <a:ext uri="{FF2B5EF4-FFF2-40B4-BE49-F238E27FC236}">
                <a16:creationId xmlns:a16="http://schemas.microsoft.com/office/drawing/2014/main" id="{267859BB-68BD-4C8D-9734-B547E0E717DA}"/>
              </a:ext>
            </a:extLst>
          </p:cNvPr>
          <p:cNvSpPr>
            <a:spLocks noGrp="1"/>
          </p:cNvSpPr>
          <p:nvPr>
            <p:ph idx="1"/>
          </p:nvPr>
        </p:nvSpPr>
        <p:spPr>
          <a:xfrm>
            <a:off x="838200" y="1744579"/>
            <a:ext cx="10515600" cy="4475746"/>
          </a:xfrm>
        </p:spPr>
        <p:txBody>
          <a:bodyPr>
            <a:normAutofit/>
          </a:bodyPr>
          <a:lstStyle/>
          <a:p>
            <a:pPr marL="0" indent="0">
              <a:buNone/>
            </a:pPr>
            <a:r>
              <a:rPr lang="en-US" sz="2000" dirty="0">
                <a:solidFill>
                  <a:schemeClr val="bg1"/>
                </a:solidFill>
              </a:rPr>
              <a:t>https://www.realclearpolitics.com/video/2020/04/08/dr_birx_unlike_some_countries_if_someone_dies_with_covid-19_we_are_counting_that_as_a_covid-19_death.html</a:t>
            </a:r>
          </a:p>
          <a:p>
            <a:pPr marL="0" indent="0">
              <a:buNone/>
            </a:pPr>
            <a:r>
              <a:rPr lang="en-US" sz="2400" dirty="0">
                <a:solidFill>
                  <a:schemeClr val="bg1"/>
                </a:solidFill>
              </a:rPr>
              <a:t>Dr. Deborah </a:t>
            </a:r>
            <a:r>
              <a:rPr lang="en-US" sz="2400" dirty="0" err="1">
                <a:solidFill>
                  <a:schemeClr val="bg1"/>
                </a:solidFill>
              </a:rPr>
              <a:t>Birx</a:t>
            </a:r>
            <a:r>
              <a:rPr lang="en-US" sz="2400" dirty="0">
                <a:solidFill>
                  <a:schemeClr val="bg1"/>
                </a:solidFill>
              </a:rPr>
              <a:t> April 2020:</a:t>
            </a:r>
          </a:p>
          <a:p>
            <a:pPr marL="0" indent="0">
              <a:lnSpc>
                <a:spcPct val="100000"/>
              </a:lnSpc>
              <a:spcBef>
                <a:spcPts val="0"/>
              </a:spcBef>
              <a:buNone/>
            </a:pPr>
            <a:r>
              <a:rPr lang="en-US" sz="2400" dirty="0">
                <a:solidFill>
                  <a:schemeClr val="bg1"/>
                </a:solidFill>
              </a:rPr>
              <a:t>     </a:t>
            </a:r>
            <a:r>
              <a:rPr lang="en-US" sz="2000" i="1" dirty="0">
                <a:solidFill>
                  <a:srgbClr val="FFFF00"/>
                </a:solidFill>
              </a:rPr>
              <a:t>There are other countries that if you had a preexisting condition and let's say the</a:t>
            </a:r>
          </a:p>
          <a:p>
            <a:pPr marL="0" indent="0">
              <a:lnSpc>
                <a:spcPct val="100000"/>
              </a:lnSpc>
              <a:spcBef>
                <a:spcPts val="0"/>
              </a:spcBef>
              <a:buNone/>
            </a:pPr>
            <a:r>
              <a:rPr lang="en-US" sz="2000" i="1" dirty="0">
                <a:solidFill>
                  <a:srgbClr val="FFFF00"/>
                </a:solidFill>
              </a:rPr>
              <a:t>      virus caused you to go to the ICU and then have a heart or kidney problem some</a:t>
            </a:r>
          </a:p>
          <a:p>
            <a:pPr marL="0" indent="0">
              <a:lnSpc>
                <a:spcPct val="100000"/>
              </a:lnSpc>
              <a:spcBef>
                <a:spcPts val="0"/>
              </a:spcBef>
              <a:buNone/>
            </a:pPr>
            <a:r>
              <a:rPr lang="en-US" sz="2000" i="1" dirty="0">
                <a:solidFill>
                  <a:srgbClr val="FFFF00"/>
                </a:solidFill>
              </a:rPr>
              <a:t>      countries are recording as a heart issue or a kidney issue and not a COVID-19  a</a:t>
            </a:r>
          </a:p>
          <a:p>
            <a:pPr marL="0" indent="0">
              <a:lnSpc>
                <a:spcPct val="100000"/>
              </a:lnSpc>
              <a:spcBef>
                <a:spcPts val="0"/>
              </a:spcBef>
              <a:buNone/>
            </a:pPr>
            <a:r>
              <a:rPr lang="en-US" sz="2000" i="1" dirty="0">
                <a:solidFill>
                  <a:srgbClr val="FFFF00"/>
                </a:solidFill>
              </a:rPr>
              <a:t>      death. Right now that those </a:t>
            </a:r>
            <a:r>
              <a:rPr lang="en-US" sz="2000" i="1" u="sng" dirty="0">
                <a:solidFill>
                  <a:srgbClr val="FFFF00"/>
                </a:solidFill>
              </a:rPr>
              <a:t>if someone dies with COVID-19 we are counting</a:t>
            </a:r>
          </a:p>
          <a:p>
            <a:pPr marL="0" indent="0">
              <a:lnSpc>
                <a:spcPct val="100000"/>
              </a:lnSpc>
              <a:spcBef>
                <a:spcPts val="0"/>
              </a:spcBef>
              <a:buNone/>
            </a:pPr>
            <a:r>
              <a:rPr lang="en-US" sz="2000" i="1" dirty="0">
                <a:solidFill>
                  <a:srgbClr val="FFFF00"/>
                </a:solidFill>
              </a:rPr>
              <a:t>      </a:t>
            </a:r>
            <a:r>
              <a:rPr lang="en-US" sz="2000" i="1" u="sng" dirty="0">
                <a:solidFill>
                  <a:srgbClr val="FFFF00"/>
                </a:solidFill>
              </a:rPr>
              <a:t>that as COVID-19 death.</a:t>
            </a:r>
          </a:p>
          <a:p>
            <a:pPr marL="0" indent="0">
              <a:lnSpc>
                <a:spcPct val="100000"/>
              </a:lnSpc>
              <a:spcBef>
                <a:spcPts val="0"/>
              </a:spcBef>
              <a:buNone/>
            </a:pPr>
            <a:r>
              <a:rPr lang="en-US" sz="2000" dirty="0">
                <a:solidFill>
                  <a:schemeClr val="bg1"/>
                </a:solidFill>
              </a:rPr>
              <a:t>https://coronanews123.wordpress.com/2020/12/28/cdc-200000-deaths-reported-as-covid-may-be-flu-heart-attack-poison-or-gunshot-primary-cause </a:t>
            </a:r>
          </a:p>
          <a:p>
            <a:pPr marL="0" indent="0">
              <a:lnSpc>
                <a:spcPct val="100000"/>
              </a:lnSpc>
              <a:spcBef>
                <a:spcPts val="0"/>
              </a:spcBef>
              <a:buNone/>
            </a:pPr>
            <a:r>
              <a:rPr lang="en-US" sz="2000" dirty="0">
                <a:solidFill>
                  <a:schemeClr val="bg1"/>
                </a:solidFill>
              </a:rPr>
              <a:t>      Coronavirus News 2/19/21   </a:t>
            </a:r>
          </a:p>
          <a:p>
            <a:pPr marL="0" indent="0">
              <a:lnSpc>
                <a:spcPct val="100000"/>
              </a:lnSpc>
              <a:spcBef>
                <a:spcPts val="0"/>
              </a:spcBef>
              <a:buNone/>
            </a:pPr>
            <a:r>
              <a:rPr lang="en-US" sz="2000" dirty="0">
                <a:solidFill>
                  <a:schemeClr val="bg1"/>
                </a:solidFill>
              </a:rPr>
              <a:t>      Table Presents data through 11/14/20 for “</a:t>
            </a:r>
            <a:r>
              <a:rPr lang="en-US" sz="2000" b="1" u="sng" dirty="0">
                <a:solidFill>
                  <a:srgbClr val="FFFF00"/>
                </a:solidFill>
              </a:rPr>
              <a:t>All Deaths INVOLVING </a:t>
            </a:r>
            <a:r>
              <a:rPr lang="en-US" sz="2000" b="1" u="sng" dirty="0" err="1">
                <a:solidFill>
                  <a:srgbClr val="FFFF00"/>
                </a:solidFill>
              </a:rPr>
              <a:t>CoVID</a:t>
            </a:r>
            <a:r>
              <a:rPr lang="en-US" sz="2000" b="1" u="sng" dirty="0">
                <a:solidFill>
                  <a:srgbClr val="FFFF00"/>
                </a:solidFill>
              </a:rPr>
              <a:t>”</a:t>
            </a:r>
            <a:br>
              <a:rPr lang="en-US" sz="2000" b="1" u="sng" dirty="0">
                <a:solidFill>
                  <a:srgbClr val="FFFF00"/>
                </a:solidFill>
              </a:rPr>
            </a:br>
            <a:endParaRPr lang="en-US" sz="2000" b="1" u="sng" dirty="0">
              <a:solidFill>
                <a:srgbClr val="FFFF00"/>
              </a:solidFill>
            </a:endParaRPr>
          </a:p>
        </p:txBody>
      </p:sp>
      <p:sp>
        <p:nvSpPr>
          <p:cNvPr id="4" name="Footer Placeholder 3">
            <a:extLst>
              <a:ext uri="{FF2B5EF4-FFF2-40B4-BE49-F238E27FC236}">
                <a16:creationId xmlns:a16="http://schemas.microsoft.com/office/drawing/2014/main" id="{7C70E361-DE6A-4D5B-AF98-D71F29E44D9D}"/>
              </a:ext>
            </a:extLst>
          </p:cNvPr>
          <p:cNvSpPr>
            <a:spLocks noGrp="1"/>
          </p:cNvSpPr>
          <p:nvPr>
            <p:ph type="ftr" sz="quarter" idx="11"/>
          </p:nvPr>
        </p:nvSpPr>
        <p:spPr/>
        <p:txBody>
          <a:bodyPr/>
          <a:lstStyle/>
          <a:p>
            <a:r>
              <a:rPr lang="en-US"/>
              <a:t>Copyright Feb 21, 2021</a:t>
            </a:r>
            <a:endParaRPr lang="en-US" dirty="0"/>
          </a:p>
        </p:txBody>
      </p:sp>
    </p:spTree>
    <p:extLst>
      <p:ext uri="{BB962C8B-B14F-4D97-AF65-F5344CB8AC3E}">
        <p14:creationId xmlns:p14="http://schemas.microsoft.com/office/powerpoint/2010/main" val="331517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4243A-6D3D-4202-B74C-EFB279E807ED}"/>
              </a:ext>
            </a:extLst>
          </p:cNvPr>
          <p:cNvSpPr>
            <a:spLocks noGrp="1"/>
          </p:cNvSpPr>
          <p:nvPr>
            <p:ph type="title"/>
          </p:nvPr>
        </p:nvSpPr>
        <p:spPr/>
        <p:txBody>
          <a:bodyPr>
            <a:normAutofit/>
          </a:bodyPr>
          <a:lstStyle/>
          <a:p>
            <a:pPr algn="ctr"/>
            <a:r>
              <a:rPr kumimoji="0" lang="en-US" sz="3600" b="1" i="0" strike="noStrike" kern="1200" cap="none" spc="0" normalizeH="0" baseline="0" noProof="0" dirty="0">
                <a:ln>
                  <a:noFill/>
                </a:ln>
                <a:solidFill>
                  <a:srgbClr val="FFFF00"/>
                </a:solidFill>
                <a:effectLst/>
                <a:uLnTx/>
                <a:uFillTx/>
                <a:latin typeface="Calibri Light" panose="020F0302020204030204"/>
                <a:ea typeface="+mj-ea"/>
                <a:cs typeface="+mj-cs"/>
              </a:rPr>
              <a:t>IFR = Infection Fatality Rate </a:t>
            </a:r>
            <a:br>
              <a:rPr kumimoji="0" lang="en-US" sz="3600" b="1" i="0" u="none" strike="noStrike" kern="1200" cap="none" spc="0" normalizeH="0" baseline="0" noProof="0" dirty="0">
                <a:ln>
                  <a:noFill/>
                </a:ln>
                <a:solidFill>
                  <a:srgbClr val="FFFF00"/>
                </a:solidFill>
                <a:effectLst/>
                <a:uLnTx/>
                <a:uFillTx/>
                <a:latin typeface="Calibri Light" panose="020F0302020204030204"/>
                <a:ea typeface="+mj-ea"/>
                <a:cs typeface="+mj-cs"/>
              </a:rPr>
            </a:br>
            <a:r>
              <a:rPr kumimoji="0" lang="en-US" sz="3600" b="1" i="0" u="none" strike="noStrike" kern="1200" cap="none" spc="0" normalizeH="0" baseline="0" noProof="0" dirty="0">
                <a:ln>
                  <a:noFill/>
                </a:ln>
                <a:solidFill>
                  <a:srgbClr val="FFFF00"/>
                </a:solidFill>
                <a:effectLst/>
                <a:uLnTx/>
                <a:uFillTx/>
                <a:latin typeface="Calibri Light" panose="020F0302020204030204"/>
                <a:ea typeface="+mj-ea"/>
                <a:cs typeface="+mj-cs"/>
              </a:rPr>
              <a:t>Probability of Survival </a:t>
            </a:r>
            <a:endParaRPr lang="en-US" sz="3600" b="1" dirty="0">
              <a:solidFill>
                <a:srgbClr val="FFFF00"/>
              </a:solidFill>
            </a:endParaRPr>
          </a:p>
        </p:txBody>
      </p:sp>
      <p:sp>
        <p:nvSpPr>
          <p:cNvPr id="3" name="Content Placeholder 2">
            <a:extLst>
              <a:ext uri="{FF2B5EF4-FFF2-40B4-BE49-F238E27FC236}">
                <a16:creationId xmlns:a16="http://schemas.microsoft.com/office/drawing/2014/main" id="{636D82FA-3B93-400F-851E-64F9575AE517}"/>
              </a:ext>
            </a:extLst>
          </p:cNvPr>
          <p:cNvSpPr>
            <a:spLocks noGrp="1"/>
          </p:cNvSpPr>
          <p:nvPr>
            <p:ph idx="1"/>
          </p:nvPr>
        </p:nvSpPr>
        <p:spPr/>
        <p:txBody>
          <a:bodyPr/>
          <a:lstStyle/>
          <a:p>
            <a:pPr marL="0" indent="0">
              <a:buNone/>
            </a:pPr>
            <a:r>
              <a:rPr lang="en-US" sz="2400" dirty="0">
                <a:solidFill>
                  <a:schemeClr val="bg1"/>
                </a:solidFill>
              </a:rPr>
              <a:t>https://wirepoints.org/illinois-own-covid-19-data-reveals-the-states-coronavirus-policy-is-upside-down-wirepoints/cdcs-covid-19-infection-fatality-rate  </a:t>
            </a:r>
          </a:p>
          <a:p>
            <a:endParaRPr lang="en-US" dirty="0">
              <a:solidFill>
                <a:schemeClr val="bg1"/>
              </a:solidFill>
            </a:endParaRPr>
          </a:p>
          <a:p>
            <a:endParaRPr lang="en-US" dirty="0">
              <a:solidFill>
                <a:schemeClr val="bg1"/>
              </a:solidFill>
            </a:endParaRPr>
          </a:p>
          <a:p>
            <a:pPr marL="0" indent="0">
              <a:buNone/>
            </a:pPr>
            <a:r>
              <a:rPr lang="en-US" dirty="0">
                <a:solidFill>
                  <a:schemeClr val="bg1"/>
                </a:solidFill>
              </a:rPr>
              <a:t>                                                   </a:t>
            </a:r>
          </a:p>
        </p:txBody>
      </p:sp>
      <p:pic>
        <p:nvPicPr>
          <p:cNvPr id="5" name="Picture 4">
            <a:extLst>
              <a:ext uri="{FF2B5EF4-FFF2-40B4-BE49-F238E27FC236}">
                <a16:creationId xmlns:a16="http://schemas.microsoft.com/office/drawing/2014/main" id="{D8E80888-4B9B-41F1-A74D-BD9DFC32D8C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124200" y="2731167"/>
            <a:ext cx="5943600" cy="3580733"/>
          </a:xfrm>
          <a:prstGeom prst="rect">
            <a:avLst/>
          </a:prstGeom>
          <a:noFill/>
          <a:ln>
            <a:noFill/>
          </a:ln>
        </p:spPr>
      </p:pic>
      <p:sp>
        <p:nvSpPr>
          <p:cNvPr id="4" name="Footer Placeholder 3">
            <a:extLst>
              <a:ext uri="{FF2B5EF4-FFF2-40B4-BE49-F238E27FC236}">
                <a16:creationId xmlns:a16="http://schemas.microsoft.com/office/drawing/2014/main" id="{8DE558C7-4303-485C-8710-D1ADCC69309C}"/>
              </a:ext>
            </a:extLst>
          </p:cNvPr>
          <p:cNvSpPr>
            <a:spLocks noGrp="1"/>
          </p:cNvSpPr>
          <p:nvPr>
            <p:ph type="ftr" sz="quarter" idx="11"/>
          </p:nvPr>
        </p:nvSpPr>
        <p:spPr/>
        <p:txBody>
          <a:bodyPr/>
          <a:lstStyle/>
          <a:p>
            <a:r>
              <a:rPr lang="en-US"/>
              <a:t>Copyright Feb 21, 2021</a:t>
            </a:r>
            <a:endParaRPr lang="en-US" dirty="0"/>
          </a:p>
        </p:txBody>
      </p:sp>
    </p:spTree>
    <p:extLst>
      <p:ext uri="{BB962C8B-B14F-4D97-AF65-F5344CB8AC3E}">
        <p14:creationId xmlns:p14="http://schemas.microsoft.com/office/powerpoint/2010/main" val="4365959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1790</TotalTime>
  <Words>3020</Words>
  <Application>Microsoft Office PowerPoint</Application>
  <PresentationFormat>Widescreen</PresentationFormat>
  <Paragraphs>223</Paragraphs>
  <Slides>21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Bose Ravenel, M.D., F.A.A.P., Retired (March 16, 2020)  Biographical Sketch</vt:lpstr>
      <vt:lpstr>CoVID-19</vt:lpstr>
      <vt:lpstr>Major Conclusions</vt:lpstr>
      <vt:lpstr>PCR Diagnosis pt 1 Virtually Useless due to False Positives among Asymptomatic</vt:lpstr>
      <vt:lpstr>PCR Diagnosis pt 2 False Positives (Clin Inf Dis + Drosten)</vt:lpstr>
      <vt:lpstr>PCR Diagnosis pt 3 False Negative NEJM </vt:lpstr>
      <vt:lpstr>Case Numbers Inflated</vt:lpstr>
      <vt:lpstr>Death Numbers Inflated</vt:lpstr>
      <vt:lpstr>IFR = Infection Fatality Rate  Probability of Survival </vt:lpstr>
      <vt:lpstr>Shutdowns, Business Restrictions AIER 30 Studies Cited  </vt:lpstr>
      <vt:lpstr>Shutdowns, Business Restrictions CORMAN-DROSTEN REVIEW REPORT </vt:lpstr>
      <vt:lpstr>School Closings Unwarranted + Harms</vt:lpstr>
      <vt:lpstr>Mask Mandates for Asymptomatic People Overwhelmingly Unsupported</vt:lpstr>
      <vt:lpstr>Sources, Reviews of Mask Wearing by Asymptomatic Individuals </vt:lpstr>
      <vt:lpstr>Effective, Safe, Early Treatment </vt:lpstr>
      <vt:lpstr>Hydrocychloroquine</vt:lpstr>
      <vt:lpstr>Ivermectin 104 References</vt:lpstr>
      <vt:lpstr>CoVID-19 Vaccines Unnecessary, Risky</vt:lpstr>
      <vt:lpstr>Will an mRNA Vaccine Alter Your DNA?     Dr. Doug Corrigan,  Ph.D in Biochemistry and Molecular Biology</vt:lpstr>
      <vt:lpstr>Genetic Variants</vt:lpstr>
      <vt:lpstr>Recommended Reading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CoVID-19</dc:title>
  <dc:creator>Bose</dc:creator>
  <cp:lastModifiedBy>Bose</cp:lastModifiedBy>
  <cp:revision>94</cp:revision>
  <cp:lastPrinted>2021-02-20T21:47:37Z</cp:lastPrinted>
  <dcterms:created xsi:type="dcterms:W3CDTF">2021-02-17T02:12:43Z</dcterms:created>
  <dcterms:modified xsi:type="dcterms:W3CDTF">2021-02-22T00:29:42Z</dcterms:modified>
</cp:coreProperties>
</file>