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317" r:id="rId3"/>
    <p:sldId id="294" r:id="rId4"/>
    <p:sldId id="295" r:id="rId5"/>
    <p:sldId id="306" r:id="rId6"/>
    <p:sldId id="316" r:id="rId7"/>
    <p:sldId id="296" r:id="rId8"/>
    <p:sldId id="299" r:id="rId9"/>
    <p:sldId id="297" r:id="rId10"/>
    <p:sldId id="298" r:id="rId11"/>
    <p:sldId id="307" r:id="rId12"/>
    <p:sldId id="300" r:id="rId13"/>
    <p:sldId id="301" r:id="rId14"/>
    <p:sldId id="302" r:id="rId15"/>
    <p:sldId id="308" r:id="rId16"/>
    <p:sldId id="303" r:id="rId17"/>
    <p:sldId id="309" r:id="rId18"/>
    <p:sldId id="304" r:id="rId19"/>
    <p:sldId id="310" r:id="rId20"/>
    <p:sldId id="305" r:id="rId21"/>
    <p:sldId id="311" r:id="rId22"/>
    <p:sldId id="312" r:id="rId23"/>
    <p:sldId id="313" r:id="rId24"/>
    <p:sldId id="314" r:id="rId25"/>
    <p:sldId id="285" r:id="rId26"/>
    <p:sldId id="286" r:id="rId27"/>
    <p:sldId id="289" r:id="rId28"/>
    <p:sldId id="292" r:id="rId29"/>
    <p:sldId id="29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Property of Brian S. Hooker, Ph.D., P.E. bhooker@simpsonu.edu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7188C-173D-49E2-950E-74B13F1E0267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Property of Brian S. Hooker, Ph.D., P.E. bhooker@simpsonu.edu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38C46F9-344E-4111-ADF5-D4896E7551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0668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Health Outcomes of Vaccinated versus Unvaccinated Children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Brian S. Hooker, Ph.D., P.E.</a:t>
            </a:r>
          </a:p>
          <a:p>
            <a:r>
              <a:rPr lang="en-US" dirty="0" smtClean="0"/>
              <a:t>September 18,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6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Additional Demographic 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973391"/>
              </p:ext>
            </p:extLst>
          </p:nvPr>
        </p:nvGraphicFramePr>
        <p:xfrm>
          <a:off x="762000" y="466741"/>
          <a:ext cx="7543800" cy="41052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0400"/>
                <a:gridCol w="1066800"/>
                <a:gridCol w="1100504"/>
                <a:gridCol w="1160584"/>
                <a:gridCol w="1015512"/>
              </a:tblGrid>
              <a:tr h="2375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Variable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Mean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Standard Deviation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Minimum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Maximum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Number of vaccines (vaccinated by age 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4.1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Age of first vaccine (days, vaccinated by age 1)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75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Age as of June 2018 (years)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5.6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2.2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 of Developmental Delay Diagnosis </a:t>
                      </a:r>
                      <a:r>
                        <a:rPr lang="en-US" sz="1400" dirty="0" smtClean="0">
                          <a:effectLst/>
                        </a:rPr>
                        <a:t>(years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2.1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1.3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0.31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6.3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 of Asthma Diagnosis </a:t>
                      </a:r>
                      <a:r>
                        <a:rPr lang="en-US" sz="1400" dirty="0" smtClean="0">
                          <a:effectLst/>
                        </a:rPr>
                        <a:t>(years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3.2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0.75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7.2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 of Ear Infection Diagnosis </a:t>
                      </a:r>
                      <a:r>
                        <a:rPr lang="en-US" sz="1400" dirty="0" smtClean="0">
                          <a:effectLst/>
                        </a:rPr>
                        <a:t>(years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0.01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12.0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 of Gastrointestinal Disorder Diagnosis </a:t>
                      </a:r>
                      <a:r>
                        <a:rPr lang="en-US" sz="1400" dirty="0" smtClean="0">
                          <a:effectLst/>
                        </a:rPr>
                        <a:t>(years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0.07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11.2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73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Age of Head Injury Diagnosis </a:t>
                      </a:r>
                      <a:r>
                        <a:rPr lang="en-US" sz="1400" dirty="0" smtClean="0">
                          <a:effectLst/>
                        </a:rPr>
                        <a:t>(years</a:t>
                      </a:r>
                      <a:r>
                        <a:rPr lang="en-US" sz="1400" dirty="0">
                          <a:effectLst/>
                        </a:rPr>
                        <a:t>)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2.8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2.1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0.09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10.2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3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logistic </a:t>
            </a:r>
            <a:r>
              <a:rPr lang="en-US" dirty="0" smtClean="0"/>
              <a:t>regression model </a:t>
            </a:r>
            <a:r>
              <a:rPr lang="en-US" dirty="0" smtClean="0"/>
              <a:t>was used to evaluate each condition studied</a:t>
            </a:r>
          </a:p>
          <a:p>
            <a:r>
              <a:rPr lang="en-US" dirty="0" smtClean="0"/>
              <a:t>Strata were included for year of birth, gender and medical practice</a:t>
            </a:r>
          </a:p>
          <a:p>
            <a:r>
              <a:rPr lang="en-US" dirty="0" smtClean="0"/>
              <a:t>No covariates were used in the model due to lack of direct patient demographic data</a:t>
            </a:r>
          </a:p>
          <a:p>
            <a:r>
              <a:rPr lang="en-US" dirty="0" smtClean="0"/>
              <a:t>Vaccinated patients received at least one vaccine prior to their first birthday plus 15 days</a:t>
            </a:r>
          </a:p>
          <a:p>
            <a:r>
              <a:rPr lang="en-US" dirty="0" smtClean="0"/>
              <a:t>Unvaccinated patients received no vaccines prior to their first birthday plus 15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15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Analysis 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358042"/>
              </p:ext>
            </p:extLst>
          </p:nvPr>
        </p:nvGraphicFramePr>
        <p:xfrm>
          <a:off x="762000" y="609599"/>
          <a:ext cx="7543799" cy="441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502"/>
                <a:gridCol w="1281479"/>
                <a:gridCol w="1411019"/>
                <a:gridCol w="1421936"/>
                <a:gridCol w="1549863"/>
              </a:tblGrid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Diagnosis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Unvaccinated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Cases/Total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Odds Ratio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P-value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Developmental Delay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153/1407 (10.9%)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34/630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(5.4%)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2.18 (1.47 – 3.24)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67/1412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(4.7%)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7/629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(1.1%)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4.49 (2.04 – 9.88)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0.0002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Ear Infection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324/1116 (29.0%)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104/533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(19.5%)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2.13 (1.63 – 2.78)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55/1382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(4.0%)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18/619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1.47 (0.84 – 2.57)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0.17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6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93/1398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(6.7%)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31/627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(4.9%)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1.26 (0.82 – 1.94)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84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Males only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511981"/>
              </p:ext>
            </p:extLst>
          </p:nvPr>
        </p:nvGraphicFramePr>
        <p:xfrm>
          <a:off x="762000" y="457199"/>
          <a:ext cx="7543800" cy="472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502"/>
                <a:gridCol w="1281480"/>
                <a:gridCol w="1411018"/>
                <a:gridCol w="1421937"/>
                <a:gridCol w="1549863"/>
              </a:tblGrid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Diagnosis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Odds Ratio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P-value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Developmental Delay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107/714 (15.0%)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27/343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(7.9%)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1.92 (1.21 – 3.04)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0.0054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40/716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(5.6%)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3/342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(0.9%)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6.89 (2.10 – 22.6)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0.0015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Ear Infection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170/554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(30.7%)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62/290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(21.4%)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2.07 (1.45 – 2.57)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29/701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(4.1%)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10/337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(3.0%)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1.51 (0.70 – 3.23)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0.29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74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51/710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(7.2%)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21/342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(6.1%)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1.05 (0.61 – 1.80)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0.87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46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Females Only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495043"/>
              </p:ext>
            </p:extLst>
          </p:nvPr>
        </p:nvGraphicFramePr>
        <p:xfrm>
          <a:off x="838199" y="533400"/>
          <a:ext cx="7467602" cy="4343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519"/>
                <a:gridCol w="1268534"/>
                <a:gridCol w="1442948"/>
                <a:gridCol w="1361391"/>
                <a:gridCol w="1534210"/>
              </a:tblGrid>
              <a:tr h="74609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Diagnosis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Odds Ratio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P-value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Developmental Delay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46/693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(6.6%)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7/287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3.10 (1.37 – 7.01)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0.0068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27/696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4/287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2.70 (0.93 – 7.87)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0.068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Ear Infection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154/562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(27.4%)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42/243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(17.3%)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2.20 (1.48 – 3.26)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26/681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(3.8%)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8/282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(2.8%)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1.44 (0.64 – 3.25)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0.39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9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42/688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(6.1%)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10/285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(3.5%)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1.69 (0.83 – 3.43)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93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Quartile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Vaccinated children were divided into quartiles based on the number of vaccines received prior to age one year and 15 days</a:t>
            </a:r>
          </a:p>
          <a:p>
            <a:r>
              <a:rPr lang="en-US" dirty="0" smtClean="0"/>
              <a:t>These quartiles were compared directly to the unvaccinated portion of the cohort via logistic regression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06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Number of Vaccines by Quartile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142820"/>
              </p:ext>
            </p:extLst>
          </p:nvPr>
        </p:nvGraphicFramePr>
        <p:xfrm>
          <a:off x="762001" y="533398"/>
          <a:ext cx="7619999" cy="41148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98487"/>
                <a:gridCol w="1398629"/>
                <a:gridCol w="1465384"/>
                <a:gridCol w="1465384"/>
                <a:gridCol w="1392115"/>
              </a:tblGrid>
              <a:tr h="13621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Diagnosis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Quartile 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1-5 Vaccines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Quartile 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6-10 Vaccines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Quartile 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11-12 Vaccines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Quartile 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13-21 Vaccines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 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1153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Developmental Delay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1.36 (0.53 – 3.48)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2.54 (1.30 – 4.96)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3.22 (1.70 – 6.09)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2.42 (1.17 – 4.99)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89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1.94 (0.59 – 6.40)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6.48 (2.64 – 15.9)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3.66 (1.42 – 9.46)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4.62 (1.68 – 12.7)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89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Ear Infection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1.43 (0.98 – 2.07)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2.48 (1.72 – 3.60)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2.26 (1.53 – 3.33)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2.81 (1.80 – 4.40)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36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0.49 (0.19 – 1.31)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1.61 (0.68 – 3.84)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3.77 (1.65 – 8.59)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4.03 (1.57 – 10.3)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0.68 (0.32 – 1.44)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1.56 (0.93 – 2.62)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1.12 (0.65 – 1.94)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1.37 (0.73 – 2.56)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133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vaccinated cohort was divided by age of their first vaccine (6 months, 12 months, 18 months and 24 months)</a:t>
            </a:r>
          </a:p>
          <a:p>
            <a:r>
              <a:rPr lang="en-US" dirty="0" smtClean="0"/>
              <a:t>These groups were compared to unvaccinated children within the same timeframe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66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Temporal Analysis of Vaccination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668662"/>
              </p:ext>
            </p:extLst>
          </p:nvPr>
        </p:nvGraphicFramePr>
        <p:xfrm>
          <a:off x="762001" y="533402"/>
          <a:ext cx="7543798" cy="4038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502"/>
                <a:gridCol w="1384642"/>
                <a:gridCol w="1378194"/>
                <a:gridCol w="1450730"/>
                <a:gridCol w="1450730"/>
              </a:tblGrid>
              <a:tr h="9971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Diagnosis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 months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 months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 months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 months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3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Developmental Delay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1.95 (1.35 – 2.84)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2.18 (1.47 – 3.24)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2.92 (1.81 – 4.72)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3.51 (1.94 – 6.35)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9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3.10 (1.64 – 5.85)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4.49 (2.04 – 9.88)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3.74 (1.69 – 8.28)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5.99 (2.15 – 16.7)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9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Ear Infection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1.97 (1.58 – 2.46)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</a:rPr>
                        <a:t>2.13 (1.63 – 2.78)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2.22 (1.61 – 3.05)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2.08 (1.42 – 3.04)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971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2.02 (1.23 – 3.33)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1.48 (0.84 – 2.57)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1.45 (0.74 – 2.82)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1.25 (0.60 – 1.45)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59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1.32 (0.88 – 1.99)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1.26 (0.82 – 1.94)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1.77 (1.04 – 3.01)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1.29 (0.73 – 2.29)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8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Repeat of the Main Analysis with a Higher Age Cut-Off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2971800"/>
          </a:xfrm>
        </p:spPr>
        <p:txBody>
          <a:bodyPr/>
          <a:lstStyle/>
          <a:p>
            <a:r>
              <a:rPr lang="en-US" dirty="0" smtClean="0"/>
              <a:t>Children in this analysis were followed in each medical practice for a minimum of five years</a:t>
            </a:r>
          </a:p>
          <a:p>
            <a:r>
              <a:rPr lang="en-US" dirty="0" smtClean="0"/>
              <a:t>Vaccination status was still based on vaccines received in the first year of life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81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are surrounded by sick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54% of all children in the U.S. have been diagnosed with a chronic disorder</a:t>
            </a:r>
          </a:p>
          <a:p>
            <a:r>
              <a:rPr lang="en-US" dirty="0" smtClean="0"/>
              <a:t>1 in 6 children has been diagnosed with a neurodevelopmental disability</a:t>
            </a:r>
          </a:p>
          <a:p>
            <a:r>
              <a:rPr lang="en-US" dirty="0" smtClean="0"/>
              <a:t>At least 1 in 54 children have been diagnosed with autism or autism spectrum disorder</a:t>
            </a:r>
          </a:p>
          <a:p>
            <a:r>
              <a:rPr lang="en-US" dirty="0" smtClean="0"/>
              <a:t>There has been an explosive increase in these disorders since the early 1990s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095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Children at least 5 years of age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739959"/>
              </p:ext>
            </p:extLst>
          </p:nvPr>
        </p:nvGraphicFramePr>
        <p:xfrm>
          <a:off x="838201" y="533400"/>
          <a:ext cx="7467599" cy="3979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0517"/>
                <a:gridCol w="1268534"/>
                <a:gridCol w="1434482"/>
                <a:gridCol w="1369857"/>
                <a:gridCol w="1534209"/>
              </a:tblGrid>
              <a:tr h="691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Diagnosis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Unvaccinated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Cases/Total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Odds Ratio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(95% CI)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P-value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1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Developmental Delay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83/800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(10.4%)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14/272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(5.1%)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2.36 (1.29 – 4.31)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0.0051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1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Asthma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45/803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(5.6%)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4/273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(1.5%)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4.93 (1.75 – 13.9)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0.0026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1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Ear Infection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168/648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(25.9%)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40/235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(17.0%)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2.49 (1.65 – 3.76)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&lt;0.0001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914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Gastrointestinal Disorder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37/776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(6.5%)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6/268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(2.2%)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2.48 (1.02 – 6.02)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0.045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51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Head Injury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63/797 (7.9%)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16/270 (5.9%)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1.58 (0.89 – 2.81)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0.12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14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7543800" cy="3886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Consistent relationships were seen between vaccination status and developmental delays, asthma and ear infections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Additional relationships were seen for gastrointestinal issues in the quartile analysis and the temporal analysis (this relationship appeared in early vaccination as well as with more vaccines given)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“Healthy User Bias” was seen in the quartile analysis for developmental delays and asthma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All relationships were significant when the patient follow-up age was 5 years or above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No relationship was seen for the control diagnosis (head injury)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this compare to past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Mawson et al. 2017 also saw relationships between vaccination status and neurodevelopmental disorders, ear infections and allergies</a:t>
            </a:r>
          </a:p>
          <a:p>
            <a:r>
              <a:rPr lang="en-US" dirty="0" smtClean="0"/>
              <a:t>An association between vaccination and developmental delays has been seen in multiple publications (Gallagher et al. 2010, Young et al. 2008,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97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study was based on medical chart records based on diagnoses given directly by pediatricians</a:t>
            </a:r>
          </a:p>
          <a:p>
            <a:r>
              <a:rPr lang="en-US" dirty="0" smtClean="0"/>
              <a:t>All patients were continuously followed up for a minimum of three years from birth</a:t>
            </a:r>
          </a:p>
          <a:p>
            <a:r>
              <a:rPr lang="en-US" dirty="0" smtClean="0"/>
              <a:t>Vaccination status was also based on diagnostic codes used in patient records</a:t>
            </a:r>
          </a:p>
          <a:p>
            <a:r>
              <a:rPr lang="en-US" dirty="0" smtClean="0"/>
              <a:t>Healthcare seeking behavior was accounted for in the control diagnosis (head injury)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42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57200"/>
            <a:ext cx="75438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No attempt was made to differentiate between different types of vaccines given (live virus, </a:t>
            </a:r>
            <a:r>
              <a:rPr lang="en-US" dirty="0" err="1" smtClean="0"/>
              <a:t>adjuvanted</a:t>
            </a:r>
            <a:r>
              <a:rPr lang="en-US" dirty="0" smtClean="0"/>
              <a:t>, multivalent, etc.)</a:t>
            </a:r>
          </a:p>
          <a:p>
            <a:r>
              <a:rPr lang="en-US" dirty="0" smtClean="0"/>
              <a:t>Covariate data were not available (birth weight, gestational age, patient and parent demographic data, etc.)</a:t>
            </a:r>
          </a:p>
          <a:p>
            <a:r>
              <a:rPr lang="en-US" dirty="0" smtClean="0"/>
              <a:t>Vaccination status was determined based only on vaccines received prior to one year of age</a:t>
            </a:r>
          </a:p>
          <a:p>
            <a:r>
              <a:rPr lang="en-US" dirty="0" smtClean="0"/>
              <a:t>Small size and nature of cohort limited the ability to look at </a:t>
            </a:r>
            <a:r>
              <a:rPr lang="en-US" i="1" dirty="0" smtClean="0"/>
              <a:t>specific</a:t>
            </a:r>
            <a:r>
              <a:rPr lang="en-US" dirty="0" smtClean="0"/>
              <a:t> developmental disorders (autism, ADD/ADHD, tics,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38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great unknown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safety of the vaccination schedule along with the individual vaccines is woefully understudied</a:t>
            </a:r>
          </a:p>
          <a:p>
            <a:r>
              <a:rPr lang="en-US" dirty="0" smtClean="0"/>
              <a:t>The U.S. Institute of Medicine in 2011 looked at 154 adverse reactions from 8 different vaccines and had insufficient data to rule out 138 of the reactions</a:t>
            </a:r>
          </a:p>
          <a:p>
            <a:r>
              <a:rPr lang="en-US" dirty="0" smtClean="0"/>
              <a:t>This included the inability to rule out a relationship between the </a:t>
            </a:r>
            <a:r>
              <a:rPr lang="en-US" dirty="0" err="1" smtClean="0"/>
              <a:t>DTaP</a:t>
            </a:r>
            <a:r>
              <a:rPr lang="en-US" dirty="0" smtClean="0"/>
              <a:t> vaccine and autism</a:t>
            </a:r>
          </a:p>
          <a:p>
            <a:r>
              <a:rPr lang="en-US" dirty="0" smtClean="0"/>
              <a:t>Another report by the U.S. Institute of Medicine in </a:t>
            </a:r>
            <a:r>
              <a:rPr lang="en-US" dirty="0"/>
              <a:t>2013 stated, “No studies have compared the differences in health outcomes that some stakeholders questioned between entirely unimmunized populations of children and </a:t>
            </a:r>
            <a:r>
              <a:rPr lang="en-US" dirty="0" smtClean="0"/>
              <a:t>fully immunized children.”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0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Vaccine adverse reactions are </a:t>
            </a:r>
            <a:r>
              <a:rPr lang="en-US" i="1" dirty="0" smtClean="0"/>
              <a:t>not </a:t>
            </a:r>
            <a:r>
              <a:rPr lang="en-US" dirty="0"/>
              <a:t> </a:t>
            </a:r>
            <a:r>
              <a:rPr lang="en-US" dirty="0" smtClean="0"/>
              <a:t>rare!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study commissioned by the U.S. CDC by Harvard Pilgrim Health Group in order to automate the VAERS database.</a:t>
            </a:r>
          </a:p>
          <a:p>
            <a:r>
              <a:rPr lang="en-US" dirty="0" smtClean="0"/>
              <a:t>Out of 1.4 million vaccines given, 35570 potentially serious adverse events were reported (2.6%).</a:t>
            </a:r>
          </a:p>
          <a:p>
            <a:r>
              <a:rPr lang="en-US" dirty="0" smtClean="0"/>
              <a:t>Some estimates show adverse events as high as 10%.</a:t>
            </a:r>
          </a:p>
          <a:p>
            <a:r>
              <a:rPr lang="en-US" dirty="0" smtClean="0"/>
              <a:t>The CDC refused to move forward with Harvard Pilgrim and did not renew the grant to automate VAERS.</a:t>
            </a:r>
          </a:p>
          <a:p>
            <a:r>
              <a:rPr lang="en-US" dirty="0" smtClean="0"/>
              <a:t>The CDC simply does not want to know this information.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8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Relationships were seen between vaccination and developmental delays, asthma and ear infections</a:t>
            </a:r>
          </a:p>
          <a:p>
            <a:r>
              <a:rPr lang="en-US" dirty="0" smtClean="0"/>
              <a:t>Children receiving more vaccines or vaccinated earlier also were diagnosed with gastrointestinal issues</a:t>
            </a:r>
          </a:p>
          <a:p>
            <a:r>
              <a:rPr lang="en-US" dirty="0" smtClean="0"/>
              <a:t>Much more study is needed to understand the long term effects of vaccination in children</a:t>
            </a:r>
          </a:p>
          <a:p>
            <a:r>
              <a:rPr lang="en-US" smtClean="0"/>
              <a:t>Full paper </a:t>
            </a:r>
            <a:r>
              <a:rPr lang="en-US" dirty="0" smtClean="0"/>
              <a:t>published in: SAGE </a:t>
            </a:r>
            <a:r>
              <a:rPr lang="en-US" dirty="0"/>
              <a:t>Open Medicine, https://journals.sagepub.com/home/smo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7723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620000" cy="47244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dirty="0" smtClean="0"/>
              <a:t>Mr. Neil Z Miller – Institute of Medical and Scientific Inquiry (coauthor)</a:t>
            </a:r>
          </a:p>
          <a:p>
            <a:pPr>
              <a:lnSpc>
                <a:spcPct val="130000"/>
              </a:lnSpc>
            </a:pPr>
            <a:r>
              <a:rPr lang="en-US" smtClean="0"/>
              <a:t>Children’s </a:t>
            </a:r>
            <a:r>
              <a:rPr lang="en-US" dirty="0" smtClean="0"/>
              <a:t>Health Defense – childrenshealthdefense.org</a:t>
            </a:r>
          </a:p>
          <a:p>
            <a:pPr>
              <a:lnSpc>
                <a:spcPct val="130000"/>
              </a:lnSpc>
            </a:pPr>
            <a:r>
              <a:rPr lang="en-US" dirty="0" smtClean="0"/>
              <a:t>Pediatric Health Outcomes Initiative (PHOI)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6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533400"/>
            <a:ext cx="72644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Despite multiple calls for such a study, U.S. government officials refuse to do this comparison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427" y="533400"/>
            <a:ext cx="7543800" cy="3886200"/>
          </a:xfrm>
        </p:spPr>
        <p:txBody>
          <a:bodyPr/>
          <a:lstStyle/>
          <a:p>
            <a:r>
              <a:rPr lang="en-US" dirty="0" smtClean="0"/>
              <a:t>Claim that these data are not available –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False – Even the CDC’s Vaccine Safety Datalink includes unvaccinated children.</a:t>
            </a:r>
          </a:p>
          <a:p>
            <a:r>
              <a:rPr lang="en-US" dirty="0" smtClean="0"/>
              <a:t>Claim that the only useful study would be a double-blinded placebo study where vaccines would be withheld from some children without their knowledge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False - Retrospective studies are completed all of the time by CDC and other HHS scientists and serve as the gold standard in post-marketing surveillance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87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Vax-</a:t>
            </a:r>
            <a:r>
              <a:rPr lang="en-US" dirty="0" err="1" smtClean="0"/>
              <a:t>Unvax</a:t>
            </a:r>
            <a:r>
              <a:rPr lang="en-US" dirty="0" smtClean="0"/>
              <a:t>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75438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Mawson et al. 2017 – Journal of Translational Science</a:t>
            </a:r>
          </a:p>
          <a:p>
            <a:pPr lvl="1"/>
            <a:r>
              <a:rPr lang="en-US" dirty="0" smtClean="0"/>
              <a:t>Based on parental survey of homeschool children</a:t>
            </a:r>
          </a:p>
          <a:p>
            <a:pPr lvl="1"/>
            <a:r>
              <a:rPr lang="en-US" dirty="0" smtClean="0"/>
              <a:t>Show significant relationships for </a:t>
            </a:r>
            <a:r>
              <a:rPr lang="en-US" dirty="0"/>
              <a:t>pneumonia, otitis media, allergies and neurodevelopmental </a:t>
            </a:r>
            <a:r>
              <a:rPr lang="en-US" dirty="0" smtClean="0"/>
              <a:t>disorders</a:t>
            </a:r>
          </a:p>
          <a:p>
            <a:r>
              <a:rPr lang="en-US" dirty="0" smtClean="0"/>
              <a:t>Institute of Medicine Report (2001)</a:t>
            </a:r>
          </a:p>
          <a:p>
            <a:pPr lvl="1"/>
            <a:r>
              <a:rPr lang="en-US" dirty="0" smtClean="0"/>
              <a:t>Relationship between multiple vaccinations and sudden unexpected death as well as Type 1 diabetes</a:t>
            </a:r>
          </a:p>
          <a:p>
            <a:r>
              <a:rPr lang="en-US" dirty="0" smtClean="0"/>
              <a:t>Institute of Medicine Report (2011)</a:t>
            </a:r>
          </a:p>
          <a:p>
            <a:pPr lvl="1"/>
            <a:r>
              <a:rPr lang="en-US" dirty="0" smtClean="0"/>
              <a:t>Out of 158 types of vaccine adverse events, evidence was insufficient to judge a relationship in 135 such events</a:t>
            </a:r>
          </a:p>
          <a:p>
            <a:r>
              <a:rPr lang="en-US" dirty="0" smtClean="0"/>
              <a:t>Compilation of Vax-</a:t>
            </a:r>
            <a:r>
              <a:rPr lang="en-US" dirty="0" err="1" smtClean="0"/>
              <a:t>Unvax</a:t>
            </a:r>
            <a:r>
              <a:rPr lang="en-US" dirty="0" smtClean="0"/>
              <a:t> Studies – Children’s Health Defense</a:t>
            </a:r>
          </a:p>
          <a:p>
            <a:pPr lvl="1"/>
            <a:r>
              <a:rPr lang="en-US" dirty="0"/>
              <a:t>https://childrenshealthdefense.org/wp-content/uploads/Vaxxed-Unvaxxed-Full-Presentation-Parts-I-VII.pdf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6973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Pediatric Health Outcomes Initiative (PHOI)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PHOI is a collaboration of physicians and scientists to investigate the relationship between vaccination and health outcomes in children</a:t>
            </a:r>
          </a:p>
          <a:p>
            <a:r>
              <a:rPr lang="en-US" dirty="0" smtClean="0"/>
              <a:t>PHOI is conducting both prospective and retrospective studies directly using chart data from participating medical practices</a:t>
            </a:r>
          </a:p>
          <a:p>
            <a:r>
              <a:rPr lang="en-US" dirty="0" smtClean="0"/>
              <a:t>Three pediatrics practices in the U.S. provided the patient data for this current study</a:t>
            </a:r>
          </a:p>
          <a:p>
            <a:r>
              <a:rPr lang="en-US" dirty="0" smtClean="0"/>
              <a:t>Patients considered for the study were born between November 2005 and June 2015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3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982" y="4383111"/>
            <a:ext cx="5943600" cy="1600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Neil Z. Miller - Coauthor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0010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Medical research journalist with 30 years dedicated to vaccine safety education</a:t>
            </a:r>
          </a:p>
          <a:p>
            <a:r>
              <a:rPr lang="en-US" dirty="0"/>
              <a:t>Author of </a:t>
            </a:r>
            <a:r>
              <a:rPr lang="en-US" dirty="0" smtClean="0"/>
              <a:t>vaccine books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Miller’s Review of Critical Vaccine Studies</a:t>
            </a:r>
          </a:p>
          <a:p>
            <a:pPr lvl="1"/>
            <a:r>
              <a:rPr lang="en-US" dirty="0" smtClean="0"/>
              <a:t>Vaccine </a:t>
            </a:r>
            <a:r>
              <a:rPr lang="en-US" dirty="0"/>
              <a:t>Safety Manual for Concerned </a:t>
            </a:r>
            <a:r>
              <a:rPr lang="en-US" dirty="0" smtClean="0"/>
              <a:t>Families</a:t>
            </a:r>
          </a:p>
          <a:p>
            <a:pPr lvl="1"/>
            <a:r>
              <a:rPr lang="en-US" dirty="0" smtClean="0"/>
              <a:t>Make </a:t>
            </a:r>
            <a:r>
              <a:rPr lang="en-US" dirty="0"/>
              <a:t>an Informed Vaccine </a:t>
            </a:r>
            <a:r>
              <a:rPr lang="en-US" dirty="0" smtClean="0"/>
              <a:t>Decision (w Mayer Eisenstein, MD)</a:t>
            </a:r>
          </a:p>
          <a:p>
            <a:pPr lvl="1"/>
            <a:r>
              <a:rPr lang="en-US" dirty="0" smtClean="0"/>
              <a:t>Vaccines</a:t>
            </a:r>
            <a:r>
              <a:rPr lang="en-US" dirty="0"/>
              <a:t>: Are </a:t>
            </a:r>
            <a:r>
              <a:rPr lang="en-US" dirty="0" smtClean="0"/>
              <a:t>They Really </a:t>
            </a:r>
            <a:r>
              <a:rPr lang="en-US" dirty="0"/>
              <a:t>Safe and Effective? </a:t>
            </a:r>
            <a:endParaRPr lang="en-US" dirty="0" smtClean="0"/>
          </a:p>
          <a:p>
            <a:pPr lvl="1"/>
            <a:r>
              <a:rPr lang="en-US" dirty="0" smtClean="0"/>
              <a:t>Vaccines</a:t>
            </a:r>
            <a:r>
              <a:rPr lang="en-US" dirty="0"/>
              <a:t>, Autism and Childhood </a:t>
            </a:r>
            <a:r>
              <a:rPr lang="en-US" dirty="0" smtClean="0"/>
              <a:t>Disorders</a:t>
            </a:r>
          </a:p>
          <a:p>
            <a:r>
              <a:rPr lang="en-US" dirty="0" smtClean="0"/>
              <a:t>Author/coauthor of scientific papers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286" y="4004576"/>
            <a:ext cx="1543050" cy="1978735"/>
          </a:xfrm>
          <a:prstGeom prst="rect">
            <a:avLst/>
          </a:prstGeom>
          <a:ln w="12700"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866842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Conditions considered for analysis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513861"/>
              </p:ext>
            </p:extLst>
          </p:nvPr>
        </p:nvGraphicFramePr>
        <p:xfrm>
          <a:off x="533400" y="762000"/>
          <a:ext cx="7772399" cy="35814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4812"/>
                <a:gridCol w="1422449"/>
                <a:gridCol w="1494692"/>
                <a:gridCol w="2690446"/>
              </a:tblGrid>
              <a:tr h="3911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Diagnosis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ICD-9 Code(s)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ICD-10 Code(s)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Description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11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Developmental Delay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315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F80, F81, F82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Specific delays in development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Asthma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493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J45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Asthma, excludes wheezing, not otherwise specified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Ear Infection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H66, H67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Suppurative and unspecified otitis media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026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Gastrointestinal Disorder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555 – 558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K50 – K52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Non-infective enteritis or colitis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11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Head Injury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959.01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S00 – S09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Head Injury (non-specific)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316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90800" y="533400"/>
            <a:ext cx="3839497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33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the Cohort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1858475"/>
              </p:ext>
            </p:extLst>
          </p:nvPr>
        </p:nvGraphicFramePr>
        <p:xfrm>
          <a:off x="761997" y="914396"/>
          <a:ext cx="7543802" cy="3581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4971"/>
                <a:gridCol w="1016598"/>
                <a:gridCol w="1089212"/>
                <a:gridCol w="1303021"/>
              </a:tblGrid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Category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Male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Female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Total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Total Sample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2483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2338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4821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Over 3 years old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1063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984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2047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Unvaccinated by age 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288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633 (30.9%)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Vaccinated by age 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718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696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1414 (69.1%)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First Vaccine after 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103 (16.3%)*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Developmental Delay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140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197 (9.6%)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Asthma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80 (3.9%)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Ear Infection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451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375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826 (40.4%)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Gastrointestinal Disorder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119 (</a:t>
                      </a:r>
                      <a:r>
                        <a:rPr lang="en-US" sz="1400" dirty="0">
                          <a:effectLst/>
                        </a:rPr>
                        <a:t>5.8%)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5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Head Injury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146 (7.1%)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06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27021</TotalTime>
  <Words>2139</Words>
  <Application>Microsoft Office PowerPoint</Application>
  <PresentationFormat>On-screen Show (4:3)</PresentationFormat>
  <Paragraphs>454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Impact</vt:lpstr>
      <vt:lpstr>Times New Roman</vt:lpstr>
      <vt:lpstr>NewsPrint</vt:lpstr>
      <vt:lpstr>Health Outcomes of Vaccinated versus Unvaccinated Children</vt:lpstr>
      <vt:lpstr>We are surrounded by sick children</vt:lpstr>
      <vt:lpstr>Despite multiple calls for such a study, U.S. government officials refuse to do this comparison</vt:lpstr>
      <vt:lpstr>Past Vax-Unvax Studies</vt:lpstr>
      <vt:lpstr>Pediatric Health Outcomes Initiative (PHOI)</vt:lpstr>
      <vt:lpstr>Neil Z. Miller - Coauthor</vt:lpstr>
      <vt:lpstr>Conditions considered for analysis</vt:lpstr>
      <vt:lpstr>PowerPoint Presentation</vt:lpstr>
      <vt:lpstr>Characteristics of the Cohort</vt:lpstr>
      <vt:lpstr>Additional Demographic Data</vt:lpstr>
      <vt:lpstr>Statistical Model</vt:lpstr>
      <vt:lpstr>Main Analysis Results</vt:lpstr>
      <vt:lpstr>Males only</vt:lpstr>
      <vt:lpstr>Females Only</vt:lpstr>
      <vt:lpstr>Quartile Analysis</vt:lpstr>
      <vt:lpstr>Number of Vaccines by Quartile</vt:lpstr>
      <vt:lpstr>Temporal analyses</vt:lpstr>
      <vt:lpstr>Temporal Analysis of Vaccination</vt:lpstr>
      <vt:lpstr>Repeat of the Main Analysis with a Higher Age Cut-Off</vt:lpstr>
      <vt:lpstr>Children at least 5 years of age</vt:lpstr>
      <vt:lpstr>Summary of Results</vt:lpstr>
      <vt:lpstr>How does this compare to past work?</vt:lpstr>
      <vt:lpstr>Study Strengths</vt:lpstr>
      <vt:lpstr>Study Limitations</vt:lpstr>
      <vt:lpstr>The great unknown</vt:lpstr>
      <vt:lpstr>Vaccine adverse reactions are not  rare!</vt:lpstr>
      <vt:lpstr>Take home messages</vt:lpstr>
      <vt:lpstr>Acknowledgements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“get involved” at the Congressional Level: Layperson’s guide</dc:title>
  <dc:creator>Brian Hooker</dc:creator>
  <cp:lastModifiedBy>Brian S Hooker</cp:lastModifiedBy>
  <cp:revision>437</cp:revision>
  <dcterms:created xsi:type="dcterms:W3CDTF">2013-03-16T13:40:54Z</dcterms:created>
  <dcterms:modified xsi:type="dcterms:W3CDTF">2020-09-12T18:31:22Z</dcterms:modified>
</cp:coreProperties>
</file>